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Lst>
  <p:sldSz cx="18288000" cy="10287000"/>
  <p:notesSz cx="6858000" cy="9144000"/>
  <p:embeddedFontLst>
    <p:embeddedFont>
      <p:font typeface="Archivo Narrow" panose="020B0604020202020204" charset="0"/>
      <p:regular r:id="rId35"/>
    </p:embeddedFont>
    <p:embeddedFont>
      <p:font typeface="Archivo Narrow Bold" panose="020B0604020202020204" charset="0"/>
      <p:regular r:id="rId36"/>
    </p:embeddedFont>
    <p:embeddedFont>
      <p:font typeface="DM Sans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7.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emojipedia.org/es/advertencia" TargetMode="Externa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62.sv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66.svg"/></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72.png"/><Relationship Id="rId4" Type="http://schemas.openxmlformats.org/officeDocument/2006/relationships/image" Target="../media/image17.gif"/></Relationships>
</file>

<file path=ppt/slides/_rels/slide23.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7.jpe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gif"/><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image" Target="../media/image7.jpeg"/><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4.png"/><Relationship Id="rId24" Type="http://schemas.openxmlformats.org/officeDocument/2006/relationships/image" Target="../media/image47.sv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 Id="rId22" Type="http://schemas.openxmlformats.org/officeDocument/2006/relationships/image" Target="../media/image4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49.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53" b="-9353"/>
            </a:stretch>
          </a:blipFill>
        </p:spPr>
        <p:txBody>
          <a:bodyPr/>
          <a:lstStyle/>
          <a:p>
            <a:endParaRPr lang="es-MX"/>
          </a:p>
        </p:txBody>
      </p:sp>
      <p:sp>
        <p:nvSpPr>
          <p:cNvPr id="3" name="Freeform 3"/>
          <p:cNvSpPr/>
          <p:nvPr/>
        </p:nvSpPr>
        <p:spPr>
          <a:xfrm>
            <a:off x="7434748" y="1724995"/>
            <a:ext cx="3945933" cy="3945933"/>
          </a:xfrm>
          <a:custGeom>
            <a:avLst/>
            <a:gdLst/>
            <a:ahLst/>
            <a:cxnLst/>
            <a:rect l="l" t="t" r="r" b="b"/>
            <a:pathLst>
              <a:path w="3945933" h="3945933">
                <a:moveTo>
                  <a:pt x="0" y="0"/>
                </a:moveTo>
                <a:lnTo>
                  <a:pt x="3945932" y="0"/>
                </a:lnTo>
                <a:lnTo>
                  <a:pt x="3945932" y="3945933"/>
                </a:lnTo>
                <a:lnTo>
                  <a:pt x="0" y="3945933"/>
                </a:lnTo>
                <a:lnTo>
                  <a:pt x="0" y="0"/>
                </a:lnTo>
                <a:close/>
              </a:path>
            </a:pathLst>
          </a:custGeom>
          <a:blipFill>
            <a:blip r:embed="rId3"/>
            <a:stretch>
              <a:fillRect/>
            </a:stretch>
          </a:blipFill>
        </p:spPr>
        <p:txBody>
          <a:bodyPr/>
          <a:lstStyle/>
          <a:p>
            <a:endParaRPr lang="es-MX"/>
          </a:p>
        </p:txBody>
      </p:sp>
      <p:grpSp>
        <p:nvGrpSpPr>
          <p:cNvPr id="4" name="Group 4"/>
          <p:cNvGrpSpPr/>
          <p:nvPr/>
        </p:nvGrpSpPr>
        <p:grpSpPr>
          <a:xfrm>
            <a:off x="13758112" y="-4102512"/>
            <a:ext cx="10689723" cy="10262424"/>
            <a:chOff x="0" y="0"/>
            <a:chExt cx="752667" cy="722581"/>
          </a:xfrm>
        </p:grpSpPr>
        <p:sp>
          <p:nvSpPr>
            <p:cNvPr id="5" name="Freeform 5"/>
            <p:cNvSpPr/>
            <p:nvPr/>
          </p:nvSpPr>
          <p:spPr>
            <a:xfrm>
              <a:off x="-575" y="-575"/>
              <a:ext cx="753818" cy="723731"/>
            </a:xfrm>
            <a:custGeom>
              <a:avLst/>
              <a:gdLst/>
              <a:ahLst/>
              <a:cxnLst/>
              <a:rect l="l" t="t" r="r" b="b"/>
              <a:pathLst>
                <a:path w="753818" h="723731">
                  <a:moveTo>
                    <a:pt x="413303" y="2268"/>
                  </a:moveTo>
                  <a:lnTo>
                    <a:pt x="425291" y="58308"/>
                  </a:lnTo>
                  <a:cubicBezTo>
                    <a:pt x="448494" y="61714"/>
                    <a:pt x="471236" y="67554"/>
                    <a:pt x="493103" y="75748"/>
                  </a:cubicBezTo>
                  <a:lnTo>
                    <a:pt x="532670" y="32976"/>
                  </a:lnTo>
                  <a:cubicBezTo>
                    <a:pt x="554811" y="42633"/>
                    <a:pt x="575924" y="54341"/>
                    <a:pt x="595713" y="67910"/>
                  </a:cubicBezTo>
                  <a:lnTo>
                    <a:pt x="576912" y="122200"/>
                  </a:lnTo>
                  <a:cubicBezTo>
                    <a:pt x="595230" y="136288"/>
                    <a:pt x="611877" y="152265"/>
                    <a:pt x="626554" y="169856"/>
                  </a:cubicBezTo>
                  <a:lnTo>
                    <a:pt x="683095" y="151800"/>
                  </a:lnTo>
                  <a:cubicBezTo>
                    <a:pt x="697237" y="170799"/>
                    <a:pt x="709426" y="191071"/>
                    <a:pt x="719494" y="212326"/>
                  </a:cubicBezTo>
                  <a:lnTo>
                    <a:pt x="674940" y="250311"/>
                  </a:lnTo>
                  <a:cubicBezTo>
                    <a:pt x="683467" y="271307"/>
                    <a:pt x="689560" y="293138"/>
                    <a:pt x="693110" y="315407"/>
                  </a:cubicBezTo>
                  <a:lnTo>
                    <a:pt x="751477" y="326924"/>
                  </a:lnTo>
                  <a:cubicBezTo>
                    <a:pt x="753817" y="350163"/>
                    <a:pt x="753817" y="373567"/>
                    <a:pt x="751477" y="396807"/>
                  </a:cubicBezTo>
                  <a:lnTo>
                    <a:pt x="693110" y="408310"/>
                  </a:lnTo>
                  <a:cubicBezTo>
                    <a:pt x="689560" y="430593"/>
                    <a:pt x="683467" y="452423"/>
                    <a:pt x="674940" y="473419"/>
                  </a:cubicBezTo>
                  <a:lnTo>
                    <a:pt x="719494" y="511405"/>
                  </a:lnTo>
                  <a:cubicBezTo>
                    <a:pt x="709426" y="532660"/>
                    <a:pt x="697237" y="552918"/>
                    <a:pt x="683095" y="571917"/>
                  </a:cubicBezTo>
                  <a:lnTo>
                    <a:pt x="626554" y="553875"/>
                  </a:lnTo>
                  <a:cubicBezTo>
                    <a:pt x="611877" y="571452"/>
                    <a:pt x="595230" y="587443"/>
                    <a:pt x="576912" y="601532"/>
                  </a:cubicBezTo>
                  <a:lnTo>
                    <a:pt x="595713" y="655808"/>
                  </a:lnTo>
                  <a:cubicBezTo>
                    <a:pt x="575924" y="669390"/>
                    <a:pt x="554811" y="681084"/>
                    <a:pt x="532670" y="690755"/>
                  </a:cubicBezTo>
                  <a:lnTo>
                    <a:pt x="493103" y="647982"/>
                  </a:lnTo>
                  <a:cubicBezTo>
                    <a:pt x="471236" y="656163"/>
                    <a:pt x="448494" y="662017"/>
                    <a:pt x="425291" y="665423"/>
                  </a:cubicBezTo>
                  <a:lnTo>
                    <a:pt x="413303" y="721463"/>
                  </a:lnTo>
                  <a:cubicBezTo>
                    <a:pt x="389095" y="723731"/>
                    <a:pt x="364717" y="723731"/>
                    <a:pt x="340508" y="721463"/>
                  </a:cubicBezTo>
                  <a:lnTo>
                    <a:pt x="328520" y="665423"/>
                  </a:lnTo>
                  <a:cubicBezTo>
                    <a:pt x="305316" y="662017"/>
                    <a:pt x="282576" y="656163"/>
                    <a:pt x="260707" y="647982"/>
                  </a:cubicBezTo>
                  <a:lnTo>
                    <a:pt x="221132" y="690755"/>
                  </a:lnTo>
                  <a:cubicBezTo>
                    <a:pt x="199005" y="681084"/>
                    <a:pt x="177889" y="669390"/>
                    <a:pt x="158099" y="655808"/>
                  </a:cubicBezTo>
                  <a:lnTo>
                    <a:pt x="176907" y="601532"/>
                  </a:lnTo>
                  <a:cubicBezTo>
                    <a:pt x="158583" y="587443"/>
                    <a:pt x="141927" y="571452"/>
                    <a:pt x="127252" y="553875"/>
                  </a:cubicBezTo>
                  <a:lnTo>
                    <a:pt x="70715" y="571917"/>
                  </a:lnTo>
                  <a:cubicBezTo>
                    <a:pt x="56581" y="552918"/>
                    <a:pt x="44384" y="532660"/>
                    <a:pt x="34311" y="511405"/>
                  </a:cubicBezTo>
                  <a:lnTo>
                    <a:pt x="78865" y="473419"/>
                  </a:lnTo>
                  <a:cubicBezTo>
                    <a:pt x="70345" y="452423"/>
                    <a:pt x="64246" y="430593"/>
                    <a:pt x="60698" y="408310"/>
                  </a:cubicBezTo>
                  <a:lnTo>
                    <a:pt x="2338" y="396807"/>
                  </a:lnTo>
                  <a:cubicBezTo>
                    <a:pt x="0" y="373567"/>
                    <a:pt x="0" y="350163"/>
                    <a:pt x="2338" y="326924"/>
                  </a:cubicBezTo>
                  <a:lnTo>
                    <a:pt x="60698" y="315407"/>
                  </a:lnTo>
                  <a:cubicBezTo>
                    <a:pt x="64246" y="293138"/>
                    <a:pt x="70345" y="271307"/>
                    <a:pt x="78865" y="250311"/>
                  </a:cubicBezTo>
                  <a:lnTo>
                    <a:pt x="34311" y="212326"/>
                  </a:lnTo>
                  <a:cubicBezTo>
                    <a:pt x="44384" y="191071"/>
                    <a:pt x="56581" y="170799"/>
                    <a:pt x="70715" y="151800"/>
                  </a:cubicBezTo>
                  <a:lnTo>
                    <a:pt x="127252" y="169856"/>
                  </a:lnTo>
                  <a:cubicBezTo>
                    <a:pt x="141927" y="152265"/>
                    <a:pt x="158583" y="136288"/>
                    <a:pt x="176907" y="122200"/>
                  </a:cubicBezTo>
                  <a:lnTo>
                    <a:pt x="158099" y="67910"/>
                  </a:lnTo>
                  <a:cubicBezTo>
                    <a:pt x="177889" y="54341"/>
                    <a:pt x="199005" y="42633"/>
                    <a:pt x="221132" y="32976"/>
                  </a:cubicBezTo>
                  <a:lnTo>
                    <a:pt x="260707" y="75748"/>
                  </a:lnTo>
                  <a:cubicBezTo>
                    <a:pt x="282576" y="67554"/>
                    <a:pt x="305316" y="61714"/>
                    <a:pt x="328520" y="58308"/>
                  </a:cubicBezTo>
                  <a:lnTo>
                    <a:pt x="340508" y="2268"/>
                  </a:lnTo>
                  <a:cubicBezTo>
                    <a:pt x="364717" y="0"/>
                    <a:pt x="389095" y="0"/>
                    <a:pt x="413303" y="2268"/>
                  </a:cubicBezTo>
                  <a:close/>
                  <a:moveTo>
                    <a:pt x="376906" y="136070"/>
                  </a:moveTo>
                  <a:cubicBezTo>
                    <a:pt x="247093" y="136070"/>
                    <a:pt x="141713" y="237249"/>
                    <a:pt x="141713" y="361859"/>
                  </a:cubicBezTo>
                  <a:cubicBezTo>
                    <a:pt x="141713" y="486482"/>
                    <a:pt x="247093" y="587661"/>
                    <a:pt x="376906" y="587661"/>
                  </a:cubicBezTo>
                  <a:cubicBezTo>
                    <a:pt x="506714" y="587661"/>
                    <a:pt x="612101" y="486482"/>
                    <a:pt x="612101" y="361859"/>
                  </a:cubicBezTo>
                  <a:cubicBezTo>
                    <a:pt x="612101" y="237249"/>
                    <a:pt x="506714" y="136070"/>
                    <a:pt x="376906" y="136070"/>
                  </a:cubicBezTo>
                  <a:close/>
                </a:path>
              </a:pathLst>
            </a:custGeom>
            <a:solidFill>
              <a:srgbClr val="1800AD"/>
            </a:solidFill>
          </p:spPr>
          <p:txBody>
            <a:bodyPr/>
            <a:lstStyle/>
            <a:p>
              <a:endParaRPr lang="es-MX"/>
            </a:p>
          </p:txBody>
        </p:sp>
        <p:sp>
          <p:nvSpPr>
            <p:cNvPr id="6" name="TextBox 6"/>
            <p:cNvSpPr txBox="1"/>
            <p:nvPr/>
          </p:nvSpPr>
          <p:spPr>
            <a:xfrm>
              <a:off x="149236" y="95645"/>
              <a:ext cx="454196" cy="48366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5400000">
            <a:off x="-132820" y="1701236"/>
            <a:ext cx="5131212" cy="2808172"/>
          </a:xfrm>
          <a:custGeom>
            <a:avLst/>
            <a:gdLst/>
            <a:ahLst/>
            <a:cxnLst/>
            <a:rect l="l" t="t" r="r" b="b"/>
            <a:pathLst>
              <a:path w="5131212" h="2808172">
                <a:moveTo>
                  <a:pt x="0" y="0"/>
                </a:moveTo>
                <a:lnTo>
                  <a:pt x="5131212" y="0"/>
                </a:lnTo>
                <a:lnTo>
                  <a:pt x="5131212" y="2808172"/>
                </a:lnTo>
                <a:lnTo>
                  <a:pt x="0" y="28081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grpSp>
        <p:nvGrpSpPr>
          <p:cNvPr id="8" name="Group 8"/>
          <p:cNvGrpSpPr/>
          <p:nvPr/>
        </p:nvGrpSpPr>
        <p:grpSpPr>
          <a:xfrm rot="5400000">
            <a:off x="15719854" y="8005434"/>
            <a:ext cx="1482905" cy="12975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0" name="TextBox 10"/>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836872" y="7554930"/>
            <a:ext cx="11975663" cy="639445"/>
          </a:xfrm>
          <a:prstGeom prst="rect">
            <a:avLst/>
          </a:prstGeom>
        </p:spPr>
        <p:txBody>
          <a:bodyPr lIns="0" tIns="0" rIns="0" bIns="0" rtlCol="0" anchor="t">
            <a:spAutoFit/>
          </a:bodyPr>
          <a:lstStyle/>
          <a:p>
            <a:pPr algn="l">
              <a:lnSpc>
                <a:spcPts val="5179"/>
              </a:lnSpc>
            </a:pPr>
            <a:r>
              <a:rPr lang="en-US" sz="3699">
                <a:solidFill>
                  <a:srgbClr val="1800AD"/>
                </a:solidFill>
                <a:latin typeface="Archivo Narrow"/>
                <a:ea typeface="Archivo Narrow"/>
                <a:cs typeface="Archivo Narrow"/>
                <a:sym typeface="Archivo Narrow"/>
              </a:rPr>
              <a:t>Tema 1:  Diseño de algoritmo</a:t>
            </a:r>
          </a:p>
        </p:txBody>
      </p:sp>
      <p:grpSp>
        <p:nvGrpSpPr>
          <p:cNvPr id="12" name="Group 12"/>
          <p:cNvGrpSpPr/>
          <p:nvPr/>
        </p:nvGrpSpPr>
        <p:grpSpPr>
          <a:xfrm rot="5400000">
            <a:off x="14422312" y="8005434"/>
            <a:ext cx="1482905" cy="1297542"/>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4" name="TextBox 14"/>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13124770" y="8005434"/>
            <a:ext cx="1482905" cy="12975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7" name="TextBox 17"/>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3836872" y="6552899"/>
            <a:ext cx="11975663" cy="1078231"/>
          </a:xfrm>
          <a:prstGeom prst="rect">
            <a:avLst/>
          </a:prstGeom>
        </p:spPr>
        <p:txBody>
          <a:bodyPr lIns="0" tIns="0" rIns="0" bIns="0" rtlCol="0" anchor="t">
            <a:spAutoFit/>
          </a:bodyPr>
          <a:lstStyle/>
          <a:p>
            <a:pPr>
              <a:lnSpc>
                <a:spcPts val="8819"/>
              </a:lnSpc>
            </a:pPr>
            <a:r>
              <a:rPr lang="en-US" sz="6299" dirty="0">
                <a:solidFill>
                  <a:srgbClr val="1800AD"/>
                </a:solidFill>
                <a:latin typeface="Archivo Narrow"/>
                <a:ea typeface="Archivo Narrow"/>
                <a:cs typeface="Archivo Narrow"/>
                <a:sym typeface="Archivo Narrow"/>
              </a:rPr>
              <a:t>Instituto Tecnológico de Orizaba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3"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6996235" y="2282381"/>
            <a:ext cx="4338624" cy="6356958"/>
          </a:xfrm>
          <a:custGeom>
            <a:avLst/>
            <a:gdLst/>
            <a:ahLst/>
            <a:cxnLst/>
            <a:rect l="l" t="t" r="r" b="b"/>
            <a:pathLst>
              <a:path w="4338624" h="6356958">
                <a:moveTo>
                  <a:pt x="0" y="0"/>
                </a:moveTo>
                <a:lnTo>
                  <a:pt x="4338624" y="0"/>
                </a:lnTo>
                <a:lnTo>
                  <a:pt x="4338624" y="6356958"/>
                </a:lnTo>
                <a:lnTo>
                  <a:pt x="0" y="635695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5409148" y="1376236"/>
            <a:ext cx="7512797" cy="906145"/>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Diagrama</a:t>
            </a:r>
            <a:r>
              <a:rPr lang="en-US" sz="5199" b="1" dirty="0">
                <a:solidFill>
                  <a:srgbClr val="000000"/>
                </a:solidFill>
                <a:latin typeface="Archivo Narrow Bold"/>
                <a:ea typeface="Archivo Narrow Bold"/>
                <a:cs typeface="Archivo Narrow Bold"/>
                <a:sym typeface="Archivo Narrow Bold"/>
              </a:rPr>
              <a:t> de </a:t>
            </a:r>
            <a:r>
              <a:rPr lang="en-US" sz="5199" b="1" dirty="0" err="1">
                <a:solidFill>
                  <a:srgbClr val="000000"/>
                </a:solidFill>
                <a:latin typeface="Archivo Narrow Bold"/>
                <a:ea typeface="Archivo Narrow Bold"/>
                <a:cs typeface="Archivo Narrow Bold"/>
                <a:sym typeface="Archivo Narrow Bold"/>
              </a:rPr>
              <a:t>flujo</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ejemplo</a:t>
            </a:r>
            <a:endParaRPr lang="en-US" sz="5199" b="1" dirty="0">
              <a:solidFill>
                <a:srgbClr val="000000"/>
              </a:solidFill>
              <a:latin typeface="Archivo Narrow Bold"/>
              <a:ea typeface="Archivo Narrow Bold"/>
              <a:cs typeface="Archivo Narrow Bold"/>
              <a:sym typeface="Archivo Narrow Bold"/>
            </a:endParaRPr>
          </a:p>
        </p:txBody>
      </p:sp>
      <p:pic>
        <p:nvPicPr>
          <p:cNvPr id="5" name="Picture 4" descr="Zoom en lupa - Iconos Interfaz de usuario y Gestos">
            <a:extLst>
              <a:ext uri="{FF2B5EF4-FFF2-40B4-BE49-F238E27FC236}">
                <a16:creationId xmlns:a16="http://schemas.microsoft.com/office/drawing/2014/main" id="{A52F12E9-BA77-5C1B-E85A-F35812C8D8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53" t="31250" r="26562" b="31515"/>
          <a:stretch>
            <a:fillRect/>
          </a:stretch>
        </p:blipFill>
        <p:spPr bwMode="auto">
          <a:xfrm>
            <a:off x="9601200" y="4912857"/>
            <a:ext cx="1143000" cy="90774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66450634-FF1E-EBB4-817E-473C160ACB75}"/>
              </a:ext>
            </a:extLst>
          </p:cNvPr>
          <p:cNvPicPr>
            <a:picLocks noChangeAspect="1"/>
          </p:cNvPicPr>
          <p:nvPr/>
        </p:nvPicPr>
        <p:blipFill>
          <a:blip r:embed="rId5"/>
          <a:stretch>
            <a:fillRect/>
          </a:stretch>
        </p:blipFill>
        <p:spPr>
          <a:xfrm>
            <a:off x="4882577" y="759893"/>
            <a:ext cx="7839029" cy="8767214"/>
          </a:xfrm>
          <a:prstGeom prst="rect">
            <a:avLst/>
          </a:prstGeom>
        </p:spPr>
      </p:pic>
      <p:pic>
        <p:nvPicPr>
          <p:cNvPr id="8" name="Picture 6" descr="X png cruzar png transparente antecedentes 38341441 PNG">
            <a:extLst>
              <a:ext uri="{FF2B5EF4-FFF2-40B4-BE49-F238E27FC236}">
                <a16:creationId xmlns:a16="http://schemas.microsoft.com/office/drawing/2014/main" id="{78E1C1D6-735A-4AF7-8CFD-D2ECE22F15E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632" t="12307" r="12449" b="12307"/>
          <a:stretch>
            <a:fillRect/>
          </a:stretch>
        </p:blipFill>
        <p:spPr bwMode="auto">
          <a:xfrm>
            <a:off x="11889045" y="461836"/>
            <a:ext cx="1066354" cy="10588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5833467" y="3771334"/>
            <a:ext cx="6621066" cy="946137"/>
          </a:xfrm>
          <a:prstGeom prst="rect">
            <a:avLst/>
          </a:prstGeom>
        </p:spPr>
        <p:txBody>
          <a:bodyPr lIns="0" tIns="0" rIns="0" bIns="0" rtlCol="0" anchor="t">
            <a:spAutoFit/>
          </a:bodyPr>
          <a:lstStyle/>
          <a:p>
            <a:pPr algn="ctr">
              <a:lnSpc>
                <a:spcPts val="7700"/>
              </a:lnSpc>
            </a:pPr>
            <a:r>
              <a:rPr lang="en-US" sz="5500" b="1">
                <a:solidFill>
                  <a:srgbClr val="1800AD"/>
                </a:solidFill>
                <a:latin typeface="Archivo Narrow Bold"/>
                <a:ea typeface="Archivo Narrow Bold"/>
                <a:cs typeface="Archivo Narrow Bold"/>
                <a:sym typeface="Archivo Narrow Bold"/>
              </a:rPr>
              <a:t>1.3 Diseño de algoritmo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1756072" y="2410142"/>
            <a:ext cx="8431094" cy="5990590"/>
          </a:xfrm>
          <a:prstGeom prst="rect">
            <a:avLst/>
          </a:prstGeom>
        </p:spPr>
        <p:txBody>
          <a:bodyPr lIns="0" tIns="0" rIns="0" bIns="0" rtlCol="0" anchor="t">
            <a:spAutoFit/>
          </a:bodyPr>
          <a:lstStyle/>
          <a:p>
            <a:pPr algn="just">
              <a:lnSpc>
                <a:spcPts val="4759"/>
              </a:lnSpc>
            </a:pPr>
            <a:r>
              <a:rPr lang="en-US" sz="3399" dirty="0">
                <a:solidFill>
                  <a:srgbClr val="000000"/>
                </a:solidFill>
                <a:latin typeface="Archivo Narrow"/>
                <a:ea typeface="Archivo Narrow"/>
                <a:cs typeface="Archivo Narrow"/>
                <a:sym typeface="Archivo Narrow"/>
              </a:rPr>
              <a:t>Para </a:t>
            </a:r>
            <a:r>
              <a:rPr lang="en-US" sz="3399" dirty="0" err="1">
                <a:solidFill>
                  <a:srgbClr val="000000"/>
                </a:solidFill>
                <a:latin typeface="Archivo Narrow"/>
                <a:ea typeface="Archivo Narrow"/>
                <a:cs typeface="Archivo Narrow"/>
                <a:sym typeface="Archivo Narrow"/>
              </a:rPr>
              <a:t>diseñar</a:t>
            </a:r>
            <a:r>
              <a:rPr lang="en-US" sz="3399" dirty="0">
                <a:solidFill>
                  <a:srgbClr val="000000"/>
                </a:solidFill>
                <a:latin typeface="Archivo Narrow"/>
                <a:ea typeface="Archivo Narrow"/>
                <a:cs typeface="Archivo Narrow"/>
                <a:sym typeface="Archivo Narrow"/>
              </a:rPr>
              <a:t> un </a:t>
            </a:r>
            <a:r>
              <a:rPr lang="en-US" sz="3399" dirty="0" err="1">
                <a:solidFill>
                  <a:srgbClr val="000000"/>
                </a:solidFill>
                <a:latin typeface="Archivo Narrow"/>
                <a:ea typeface="Archivo Narrow"/>
                <a:cs typeface="Archivo Narrow"/>
                <a:sym typeface="Archivo Narrow"/>
              </a:rPr>
              <a:t>algoritmo</a:t>
            </a:r>
            <a:r>
              <a:rPr lang="en-US" sz="3399" dirty="0">
                <a:solidFill>
                  <a:srgbClr val="000000"/>
                </a:solidFill>
                <a:latin typeface="Archivo Narrow"/>
                <a:ea typeface="Archivo Narrow"/>
                <a:cs typeface="Archivo Narrow"/>
                <a:sym typeface="Archivo Narrow"/>
              </a:rPr>
              <a:t> se </a:t>
            </a:r>
            <a:r>
              <a:rPr lang="en-US" sz="3399" dirty="0" err="1">
                <a:solidFill>
                  <a:srgbClr val="000000"/>
                </a:solidFill>
                <a:latin typeface="Archivo Narrow"/>
                <a:ea typeface="Archivo Narrow"/>
                <a:cs typeface="Archivo Narrow"/>
                <a:sym typeface="Archivo Narrow"/>
              </a:rPr>
              <a:t>identifican</a:t>
            </a:r>
            <a:r>
              <a:rPr lang="en-US" sz="3399" dirty="0">
                <a:solidFill>
                  <a:srgbClr val="000000"/>
                </a:solidFill>
                <a:latin typeface="Archivo Narrow"/>
                <a:ea typeface="Archivo Narrow"/>
                <a:cs typeface="Archivo Narrow"/>
                <a:sym typeface="Archivo Narrow"/>
              </a:rPr>
              <a:t> las </a:t>
            </a:r>
            <a:r>
              <a:rPr lang="en-US" sz="3399" dirty="0" err="1">
                <a:solidFill>
                  <a:srgbClr val="000000"/>
                </a:solidFill>
                <a:latin typeface="Archivo Narrow"/>
                <a:ea typeface="Archivo Narrow"/>
                <a:cs typeface="Archivo Narrow"/>
                <a:sym typeface="Archivo Narrow"/>
              </a:rPr>
              <a:t>tareas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principales</a:t>
            </a:r>
            <a:r>
              <a:rPr lang="en-US" sz="3399" dirty="0">
                <a:solidFill>
                  <a:srgbClr val="000000"/>
                </a:solidFill>
                <a:latin typeface="Archivo Narrow"/>
                <a:ea typeface="Archivo Narrow"/>
                <a:cs typeface="Archivo Narrow"/>
                <a:sym typeface="Archivo Narrow"/>
              </a:rPr>
              <a:t> y se </a:t>
            </a:r>
            <a:r>
              <a:rPr lang="en-US" sz="3399" dirty="0" err="1">
                <a:solidFill>
                  <a:srgbClr val="000000"/>
                </a:solidFill>
                <a:latin typeface="Archivo Narrow"/>
                <a:ea typeface="Archivo Narrow"/>
                <a:cs typeface="Archivo Narrow"/>
                <a:sym typeface="Archivo Narrow"/>
              </a:rPr>
              <a:t>ordenan</a:t>
            </a:r>
            <a:r>
              <a:rPr lang="en-US" sz="3399" dirty="0">
                <a:solidFill>
                  <a:srgbClr val="000000"/>
                </a:solidFill>
                <a:latin typeface="Archivo Narrow"/>
                <a:ea typeface="Archivo Narrow"/>
                <a:cs typeface="Archivo Narrow"/>
                <a:sym typeface="Archivo Narrow"/>
              </a:rPr>
              <a:t>. Luego se </a:t>
            </a:r>
            <a:r>
              <a:rPr lang="en-US" sz="3399" dirty="0" err="1">
                <a:solidFill>
                  <a:srgbClr val="000000"/>
                </a:solidFill>
                <a:latin typeface="Archivo Narrow"/>
                <a:ea typeface="Archivo Narrow"/>
                <a:cs typeface="Archivo Narrow"/>
                <a:sym typeface="Archivo Narrow"/>
              </a:rPr>
              <a:t>refinan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más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detalle</a:t>
            </a:r>
            <a:r>
              <a:rPr lang="en-US" sz="3399" dirty="0">
                <a:solidFill>
                  <a:srgbClr val="000000"/>
                </a:solidFill>
                <a:latin typeface="Archivo Narrow"/>
                <a:ea typeface="Archivo Narrow"/>
                <a:cs typeface="Archivo Narrow"/>
                <a:sym typeface="Archivo Narrow"/>
              </a:rPr>
              <a:t> hasta </a:t>
            </a:r>
            <a:r>
              <a:rPr lang="en-US" sz="3399" dirty="0" err="1">
                <a:solidFill>
                  <a:srgbClr val="000000"/>
                </a:solidFill>
                <a:latin typeface="Archivo Narrow"/>
                <a:ea typeface="Archivo Narrow"/>
                <a:cs typeface="Archivo Narrow"/>
                <a:sym typeface="Archivo Narrow"/>
              </a:rPr>
              <a:t>obtener</a:t>
            </a:r>
            <a:r>
              <a:rPr lang="en-US" sz="3399" dirty="0">
                <a:solidFill>
                  <a:srgbClr val="000000"/>
                </a:solidFill>
                <a:latin typeface="Archivo Narrow"/>
                <a:ea typeface="Archivo Narrow"/>
                <a:cs typeface="Archivo Narrow"/>
                <a:sym typeface="Archivo Narrow"/>
              </a:rPr>
              <a:t> un </a:t>
            </a:r>
            <a:r>
              <a:rPr lang="en-US" sz="3399" dirty="0" err="1">
                <a:solidFill>
                  <a:srgbClr val="000000"/>
                </a:solidFill>
                <a:latin typeface="Archivo Narrow"/>
                <a:ea typeface="Archivo Narrow"/>
                <a:cs typeface="Archivo Narrow"/>
                <a:sym typeface="Archivo Narrow"/>
              </a:rPr>
              <a:t>algoritmo</a:t>
            </a:r>
            <a:r>
              <a:rPr lang="en-US" sz="3399" dirty="0">
                <a:solidFill>
                  <a:srgbClr val="000000"/>
                </a:solidFill>
                <a:latin typeface="Archivo Narrow"/>
                <a:ea typeface="Archivo Narrow"/>
                <a:cs typeface="Archivo Narrow"/>
                <a:sym typeface="Archivo Narrow"/>
              </a:rPr>
              <a:t> claro y </a:t>
            </a:r>
            <a:r>
              <a:rPr lang="en-US" sz="3399" dirty="0" err="1">
                <a:solidFill>
                  <a:srgbClr val="000000"/>
                </a:solidFill>
                <a:latin typeface="Archivo Narrow"/>
                <a:ea typeface="Archivo Narrow"/>
                <a:cs typeface="Archivo Narrow"/>
                <a:sym typeface="Archivo Narrow"/>
              </a:rPr>
              <a:t>completo</a:t>
            </a:r>
            <a:r>
              <a:rPr lang="en-US" sz="3399" dirty="0">
                <a:solidFill>
                  <a:srgbClr val="000000"/>
                </a:solidFill>
                <a:latin typeface="Archivo Narrow"/>
                <a:ea typeface="Archivo Narrow"/>
                <a:cs typeface="Archivo Narrow"/>
                <a:sym typeface="Archivo Narrow"/>
              </a:rPr>
              <a:t>.</a:t>
            </a:r>
          </a:p>
          <a:p>
            <a:pPr algn="just">
              <a:lnSpc>
                <a:spcPts val="4759"/>
              </a:lnSpc>
            </a:pPr>
            <a:r>
              <a:rPr lang="en-US" sz="3399" dirty="0">
                <a:solidFill>
                  <a:srgbClr val="000000"/>
                </a:solidFill>
                <a:latin typeface="Archivo Narrow"/>
                <a:ea typeface="Archivo Narrow"/>
                <a:cs typeface="Archivo Narrow"/>
                <a:sym typeface="Archivo Narrow"/>
              </a:rPr>
              <a:t>Este </a:t>
            </a:r>
            <a:r>
              <a:rPr lang="en-US" sz="3399" dirty="0" err="1">
                <a:solidFill>
                  <a:srgbClr val="000000"/>
                </a:solidFill>
                <a:latin typeface="Archivo Narrow"/>
                <a:ea typeface="Archivo Narrow"/>
                <a:cs typeface="Archivo Narrow"/>
                <a:sym typeface="Archivo Narrow"/>
              </a:rPr>
              <a:t>enfoque</a:t>
            </a:r>
            <a:r>
              <a:rPr lang="en-US" sz="3399" dirty="0">
                <a:solidFill>
                  <a:srgbClr val="000000"/>
                </a:solidFill>
                <a:latin typeface="Archivo Narrow"/>
                <a:ea typeface="Archivo Narrow"/>
                <a:cs typeface="Archivo Narrow"/>
                <a:sym typeface="Archivo Narrow"/>
              </a:rPr>
              <a:t> se llama </a:t>
            </a:r>
            <a:r>
              <a:rPr lang="en-US" sz="3399" dirty="0" err="1">
                <a:solidFill>
                  <a:srgbClr val="000000"/>
                </a:solidFill>
                <a:latin typeface="Archivo Narrow"/>
                <a:ea typeface="Archivo Narrow"/>
                <a:cs typeface="Archivo Narrow"/>
                <a:sym typeface="Archivo Narrow"/>
              </a:rPr>
              <a:t>método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descendente</a:t>
            </a:r>
            <a:r>
              <a:rPr lang="en-US" sz="3399" dirty="0">
                <a:solidFill>
                  <a:srgbClr val="000000"/>
                </a:solidFill>
                <a:latin typeface="Archivo Narrow"/>
                <a:ea typeface="Archivo Narrow"/>
                <a:cs typeface="Archivo Narrow"/>
                <a:sym typeface="Archivo Narrow"/>
              </a:rPr>
              <a:t> (top-down).</a:t>
            </a:r>
          </a:p>
          <a:p>
            <a:pPr algn="just">
              <a:lnSpc>
                <a:spcPts val="4759"/>
              </a:lnSpc>
            </a:pPr>
            <a:r>
              <a:rPr lang="en-US" sz="3399" dirty="0">
                <a:solidFill>
                  <a:srgbClr val="000000"/>
                </a:solidFill>
                <a:latin typeface="Archivo Narrow"/>
                <a:ea typeface="Archivo Narrow"/>
                <a:cs typeface="Archivo Narrow"/>
                <a:sym typeface="Archivo Narrow"/>
              </a:rPr>
              <a:t>Un </a:t>
            </a:r>
            <a:r>
              <a:rPr lang="en-US" sz="3399" dirty="0" err="1">
                <a:solidFill>
                  <a:srgbClr val="000000"/>
                </a:solidFill>
                <a:latin typeface="Archivo Narrow"/>
                <a:ea typeface="Archivo Narrow"/>
                <a:cs typeface="Archivo Narrow"/>
                <a:sym typeface="Archivo Narrow"/>
              </a:rPr>
              <a:t>algoritmo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siempre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considera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tres</a:t>
            </a:r>
            <a:r>
              <a:rPr lang="en-US" sz="3399" dirty="0">
                <a:solidFill>
                  <a:srgbClr val="000000"/>
                </a:solidFill>
                <a:latin typeface="Archivo Narrow"/>
                <a:ea typeface="Archivo Narrow"/>
                <a:cs typeface="Archivo Narrow"/>
                <a:sym typeface="Archivo Narrow"/>
              </a:rPr>
              <a:t> partes:</a:t>
            </a:r>
          </a:p>
          <a:p>
            <a:pPr marL="734059" lvl="1" indent="-367030" algn="just">
              <a:lnSpc>
                <a:spcPts val="4759"/>
              </a:lnSpc>
              <a:buFont typeface="Arial"/>
              <a:buChar char="•"/>
            </a:pPr>
            <a:r>
              <a:rPr lang="en-US" sz="3399" dirty="0">
                <a:solidFill>
                  <a:srgbClr val="000000"/>
                </a:solidFill>
                <a:latin typeface="Archivo Narrow"/>
                <a:ea typeface="Archivo Narrow"/>
                <a:cs typeface="Archivo Narrow"/>
                <a:sym typeface="Archivo Narrow"/>
              </a:rPr>
              <a:t>Entrada → datos </a:t>
            </a:r>
            <a:r>
              <a:rPr lang="en-US" sz="3399" dirty="0" err="1">
                <a:solidFill>
                  <a:srgbClr val="000000"/>
                </a:solidFill>
                <a:latin typeface="Archivo Narrow"/>
                <a:ea typeface="Archivo Narrow"/>
                <a:cs typeface="Archivo Narrow"/>
                <a:sym typeface="Archivo Narrow"/>
              </a:rPr>
              <a:t>iniciales</a:t>
            </a:r>
            <a:r>
              <a:rPr lang="en-US" sz="3399" dirty="0">
                <a:solidFill>
                  <a:srgbClr val="000000"/>
                </a:solidFill>
                <a:latin typeface="Archivo Narrow"/>
                <a:ea typeface="Archivo Narrow"/>
                <a:cs typeface="Archivo Narrow"/>
                <a:sym typeface="Archivo Narrow"/>
              </a:rPr>
              <a:t>.</a:t>
            </a:r>
          </a:p>
          <a:p>
            <a:pPr marL="734059" lvl="1" indent="-367030" algn="just">
              <a:lnSpc>
                <a:spcPts val="4759"/>
              </a:lnSpc>
              <a:buFont typeface="Arial"/>
              <a:buChar char="•"/>
            </a:pPr>
            <a:r>
              <a:rPr lang="en-US" sz="3399" dirty="0" err="1">
                <a:solidFill>
                  <a:srgbClr val="000000"/>
                </a:solidFill>
                <a:latin typeface="Archivo Narrow"/>
                <a:ea typeface="Archivo Narrow"/>
                <a:cs typeface="Archivo Narrow"/>
                <a:sym typeface="Archivo Narrow"/>
              </a:rPr>
              <a:t>Proceso</a:t>
            </a:r>
            <a:r>
              <a:rPr lang="en-US" sz="3399" dirty="0">
                <a:solidFill>
                  <a:srgbClr val="000000"/>
                </a:solidFill>
                <a:latin typeface="Archivo Narrow"/>
                <a:ea typeface="Archivo Narrow"/>
                <a:cs typeface="Archivo Narrow"/>
                <a:sym typeface="Archivo Narrow"/>
              </a:rPr>
              <a:t> → pasos o </a:t>
            </a:r>
            <a:r>
              <a:rPr lang="en-US" sz="3399" dirty="0" err="1">
                <a:solidFill>
                  <a:srgbClr val="000000"/>
                </a:solidFill>
                <a:latin typeface="Archivo Narrow"/>
                <a:ea typeface="Archivo Narrow"/>
                <a:cs typeface="Archivo Narrow"/>
                <a:sym typeface="Archivo Narrow"/>
              </a:rPr>
              <a:t>cálculos</a:t>
            </a:r>
            <a:r>
              <a:rPr lang="en-US" sz="3399" dirty="0">
                <a:solidFill>
                  <a:srgbClr val="000000"/>
                </a:solidFill>
                <a:latin typeface="Archivo Narrow"/>
                <a:ea typeface="Archivo Narrow"/>
                <a:cs typeface="Archivo Narrow"/>
                <a:sym typeface="Archivo Narrow"/>
              </a:rPr>
              <a:t>.</a:t>
            </a:r>
          </a:p>
          <a:p>
            <a:pPr marL="734059" lvl="1" indent="-367030" algn="just">
              <a:lnSpc>
                <a:spcPts val="4759"/>
              </a:lnSpc>
              <a:buFont typeface="Arial"/>
              <a:buChar char="•"/>
            </a:pPr>
            <a:r>
              <a:rPr lang="en-US" sz="3399" dirty="0">
                <a:solidFill>
                  <a:srgbClr val="000000"/>
                </a:solidFill>
                <a:latin typeface="Archivo Narrow"/>
                <a:ea typeface="Archivo Narrow"/>
                <a:cs typeface="Archivo Narrow"/>
                <a:sym typeface="Archivo Narrow"/>
              </a:rPr>
              <a:t>Salida → </a:t>
            </a:r>
            <a:r>
              <a:rPr lang="en-US" sz="3399" dirty="0" err="1">
                <a:solidFill>
                  <a:srgbClr val="000000"/>
                </a:solidFill>
                <a:latin typeface="Archivo Narrow"/>
                <a:ea typeface="Archivo Narrow"/>
                <a:cs typeface="Archivo Narrow"/>
                <a:sym typeface="Archivo Narrow"/>
              </a:rPr>
              <a:t>resultados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obtenidos</a:t>
            </a:r>
            <a:r>
              <a:rPr lang="en-US" sz="3399" dirty="0">
                <a:solidFill>
                  <a:srgbClr val="000000"/>
                </a:solidFill>
                <a:latin typeface="Archivo Narrow"/>
                <a:ea typeface="Archivo Narrow"/>
                <a:cs typeface="Archivo Narrow"/>
                <a:sym typeface="Archivo Narrow"/>
              </a:rPr>
              <a:t>.</a:t>
            </a:r>
          </a:p>
          <a:p>
            <a:pPr algn="just">
              <a:lnSpc>
                <a:spcPts val="4759"/>
              </a:lnSpc>
            </a:pPr>
            <a:endParaRPr lang="en-US" sz="3399" dirty="0">
              <a:solidFill>
                <a:srgbClr val="000000"/>
              </a:solidFill>
              <a:latin typeface="Archivo Narrow"/>
              <a:ea typeface="Archivo Narrow"/>
              <a:cs typeface="Archivo Narrow"/>
              <a:sym typeface="Archivo Narrow"/>
            </a:endParaRPr>
          </a:p>
        </p:txBody>
      </p:sp>
      <p:sp>
        <p:nvSpPr>
          <p:cNvPr id="4" name="Freeform 4"/>
          <p:cNvSpPr/>
          <p:nvPr/>
        </p:nvSpPr>
        <p:spPr>
          <a:xfrm>
            <a:off x="11712165" y="2680180"/>
            <a:ext cx="4905208" cy="4905208"/>
          </a:xfrm>
          <a:custGeom>
            <a:avLst/>
            <a:gdLst/>
            <a:ahLst/>
            <a:cxnLst/>
            <a:rect l="l" t="t" r="r" b="b"/>
            <a:pathLst>
              <a:path w="4905208" h="4905208">
                <a:moveTo>
                  <a:pt x="0" y="0"/>
                </a:moveTo>
                <a:lnTo>
                  <a:pt x="4905208" y="0"/>
                </a:lnTo>
                <a:lnTo>
                  <a:pt x="4905208" y="4905209"/>
                </a:lnTo>
                <a:lnTo>
                  <a:pt x="0" y="4905209"/>
                </a:lnTo>
                <a:lnTo>
                  <a:pt x="0" y="0"/>
                </a:lnTo>
                <a:close/>
              </a:path>
            </a:pathLst>
          </a:custGeom>
          <a:blipFill>
            <a:blip r:embed="rId3"/>
            <a:stretch>
              <a:fillRect/>
            </a:stretch>
          </a:blipFill>
        </p:spPr>
        <p:txBody>
          <a:bodyPr/>
          <a:lstStyle/>
          <a:p>
            <a:endParaRPr lang="es-MX"/>
          </a:p>
        </p:txBody>
      </p:sp>
      <p:sp>
        <p:nvSpPr>
          <p:cNvPr id="5" name="TextBox 5"/>
          <p:cNvSpPr txBox="1"/>
          <p:nvPr/>
        </p:nvSpPr>
        <p:spPr>
          <a:xfrm>
            <a:off x="2085344" y="541530"/>
            <a:ext cx="7772549" cy="906145"/>
          </a:xfrm>
          <a:prstGeom prst="rect">
            <a:avLst/>
          </a:prstGeom>
        </p:spPr>
        <p:txBody>
          <a:bodyPr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¿Como </a:t>
            </a:r>
            <a:r>
              <a:rPr lang="en-US" sz="5199" b="1" dirty="0" err="1">
                <a:solidFill>
                  <a:srgbClr val="000000"/>
                </a:solidFill>
                <a:latin typeface="Archivo Narrow Bold"/>
                <a:ea typeface="Archivo Narrow Bold"/>
                <a:cs typeface="Archivo Narrow Bold"/>
                <a:sym typeface="Archivo Narrow Bold"/>
              </a:rPr>
              <a:t>diseñar</a:t>
            </a:r>
            <a:r>
              <a:rPr lang="en-US" sz="5199" b="1" dirty="0">
                <a:solidFill>
                  <a:srgbClr val="000000"/>
                </a:solidFill>
                <a:latin typeface="Archivo Narrow Bold"/>
                <a:ea typeface="Archivo Narrow Bold"/>
                <a:cs typeface="Archivo Narrow Bold"/>
                <a:sym typeface="Archivo Narrow Bold"/>
              </a:rPr>
              <a:t> un </a:t>
            </a:r>
            <a:r>
              <a:rPr lang="en-US" sz="5199" b="1" dirty="0" err="1">
                <a:solidFill>
                  <a:srgbClr val="000000"/>
                </a:solidFill>
                <a:latin typeface="Archivo Narrow Bold"/>
                <a:ea typeface="Archivo Narrow Bold"/>
                <a:cs typeface="Archivo Narrow Bold"/>
                <a:sym typeface="Archivo Narrow Bold"/>
              </a:rPr>
              <a:t>Algoritmo</a:t>
            </a:r>
            <a:r>
              <a:rPr lang="en-US" sz="5199" b="1" dirty="0">
                <a:solidFill>
                  <a:srgbClr val="000000"/>
                </a:solidFill>
                <a:latin typeface="Archivo Narrow Bold"/>
                <a:ea typeface="Archivo Narrow Bold"/>
                <a:cs typeface="Archivo Narrow Bold"/>
                <a:sym typeface="Archivo Narrow Bold"/>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grpSp>
        <p:nvGrpSpPr>
          <p:cNvPr id="3" name="Group 3"/>
          <p:cNvGrpSpPr/>
          <p:nvPr/>
        </p:nvGrpSpPr>
        <p:grpSpPr>
          <a:xfrm>
            <a:off x="-2905001" y="1099306"/>
            <a:ext cx="6955040" cy="695504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9"/>
            </a:solidFill>
          </p:spPr>
          <p:txBody>
            <a:bodyPr/>
            <a:lstStyle/>
            <a:p>
              <a:endParaRPr lang="es-MX"/>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284876" y="1719431"/>
            <a:ext cx="5714789" cy="571478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50000" r="-50000"/>
              </a:stretch>
            </a:blipFill>
          </p:spPr>
          <p:txBody>
            <a:bodyPr/>
            <a:lstStyle/>
            <a:p>
              <a:endParaRPr lang="es-MX"/>
            </a:p>
          </p:txBody>
        </p:sp>
      </p:grpSp>
      <p:grpSp>
        <p:nvGrpSpPr>
          <p:cNvPr id="8" name="Group 8"/>
          <p:cNvGrpSpPr/>
          <p:nvPr/>
        </p:nvGrpSpPr>
        <p:grpSpPr>
          <a:xfrm>
            <a:off x="4941113" y="2266012"/>
            <a:ext cx="7764778" cy="2310814"/>
            <a:chOff x="0" y="0"/>
            <a:chExt cx="1408256" cy="419100"/>
          </a:xfrm>
        </p:grpSpPr>
        <p:sp>
          <p:nvSpPr>
            <p:cNvPr id="9" name="Freeform 9"/>
            <p:cNvSpPr/>
            <p:nvPr/>
          </p:nvSpPr>
          <p:spPr>
            <a:xfrm>
              <a:off x="0" y="0"/>
              <a:ext cx="1408256" cy="419100"/>
            </a:xfrm>
            <a:custGeom>
              <a:avLst/>
              <a:gdLst/>
              <a:ahLst/>
              <a:cxnLst/>
              <a:rect l="l" t="t" r="r" b="b"/>
              <a:pathLst>
                <a:path w="1408256" h="419100">
                  <a:moveTo>
                    <a:pt x="18695" y="0"/>
                  </a:moveTo>
                  <a:lnTo>
                    <a:pt x="1177700" y="0"/>
                  </a:lnTo>
                  <a:cubicBezTo>
                    <a:pt x="1313325" y="0"/>
                    <a:pt x="1408256" y="93819"/>
                    <a:pt x="1408256" y="209550"/>
                  </a:cubicBezTo>
                  <a:cubicBezTo>
                    <a:pt x="1408256" y="325281"/>
                    <a:pt x="1313325" y="419100"/>
                    <a:pt x="1177700" y="419100"/>
                  </a:cubicBezTo>
                  <a:lnTo>
                    <a:pt x="18695" y="419100"/>
                  </a:lnTo>
                  <a:cubicBezTo>
                    <a:pt x="13737" y="419100"/>
                    <a:pt x="8982" y="417130"/>
                    <a:pt x="5476" y="413624"/>
                  </a:cubicBezTo>
                  <a:cubicBezTo>
                    <a:pt x="1970" y="410118"/>
                    <a:pt x="0" y="405363"/>
                    <a:pt x="0" y="400405"/>
                  </a:cubicBezTo>
                  <a:lnTo>
                    <a:pt x="0" y="18695"/>
                  </a:lnTo>
                  <a:cubicBezTo>
                    <a:pt x="0" y="13737"/>
                    <a:pt x="1970" y="8982"/>
                    <a:pt x="5476" y="5476"/>
                  </a:cubicBezTo>
                  <a:cubicBezTo>
                    <a:pt x="8982" y="1970"/>
                    <a:pt x="13737" y="0"/>
                    <a:pt x="18695" y="0"/>
                  </a:cubicBezTo>
                  <a:close/>
                </a:path>
              </a:pathLst>
            </a:custGeom>
            <a:solidFill>
              <a:srgbClr val="D9D9D9"/>
            </a:solidFill>
          </p:spPr>
          <p:txBody>
            <a:bodyPr/>
            <a:lstStyle/>
            <a:p>
              <a:endParaRPr lang="es-MX"/>
            </a:p>
          </p:txBody>
        </p:sp>
        <p:sp>
          <p:nvSpPr>
            <p:cNvPr id="10" name="TextBox 10"/>
            <p:cNvSpPr txBox="1"/>
            <p:nvPr/>
          </p:nvSpPr>
          <p:spPr>
            <a:xfrm>
              <a:off x="25400" y="-66675"/>
              <a:ext cx="1179656" cy="485775"/>
            </a:xfrm>
            <a:prstGeom prst="rect">
              <a:avLst/>
            </a:prstGeom>
          </p:spPr>
          <p:txBody>
            <a:bodyPr lIns="50800" tIns="50800" rIns="50800" bIns="50800" rtlCol="0" anchor="ctr"/>
            <a:lstStyle/>
            <a:p>
              <a:pPr algn="l">
                <a:lnSpc>
                  <a:spcPts val="3639"/>
                </a:lnSpc>
              </a:pPr>
              <a:r>
                <a:rPr lang="en-US" sz="2599" dirty="0" err="1">
                  <a:solidFill>
                    <a:srgbClr val="000000"/>
                  </a:solidFill>
                  <a:latin typeface="Archivo Narrow"/>
                  <a:ea typeface="Archivo Narrow"/>
                  <a:cs typeface="Archivo Narrow"/>
                  <a:sym typeface="Archivo Narrow"/>
                </a:rPr>
                <a:t>Especificaciones</a:t>
              </a:r>
              <a:r>
                <a:rPr lang="en-US" sz="2599" dirty="0">
                  <a:solidFill>
                    <a:srgbClr val="000000"/>
                  </a:solidFill>
                  <a:latin typeface="Archivo Narrow"/>
                  <a:ea typeface="Archivo Narrow"/>
                  <a:cs typeface="Archivo Narrow"/>
                  <a:sym typeface="Archivo Narrow"/>
                </a:rPr>
                <a:t> de entrada</a:t>
              </a:r>
            </a:p>
            <a:p>
              <a:pPr marL="561336" lvl="1" indent="-280668" algn="l">
                <a:lnSpc>
                  <a:spcPts val="3639"/>
                </a:lnSpc>
                <a:buFont typeface="Arial"/>
                <a:buChar char="•"/>
              </a:pPr>
              <a:r>
                <a:rPr lang="en-US" sz="2599" dirty="0">
                  <a:solidFill>
                    <a:srgbClr val="000000"/>
                  </a:solidFill>
                  <a:latin typeface="Archivo Narrow"/>
                  <a:ea typeface="Archivo Narrow"/>
                  <a:cs typeface="Archivo Narrow"/>
                  <a:sym typeface="Archivo Narrow"/>
                </a:rPr>
                <a:t>¿</a:t>
              </a:r>
              <a:r>
                <a:rPr lang="en-US" sz="2599" dirty="0" err="1">
                  <a:solidFill>
                    <a:srgbClr val="000000"/>
                  </a:solidFill>
                  <a:latin typeface="Archivo Narrow"/>
                  <a:ea typeface="Archivo Narrow"/>
                  <a:cs typeface="Archivo Narrow"/>
                  <a:sym typeface="Archivo Narrow"/>
                </a:rPr>
                <a:t>Qué</a:t>
              </a:r>
              <a:r>
                <a:rPr lang="en-US" sz="2599" dirty="0">
                  <a:solidFill>
                    <a:srgbClr val="000000"/>
                  </a:solidFill>
                  <a:latin typeface="Archivo Narrow"/>
                  <a:ea typeface="Archivo Narrow"/>
                  <a:cs typeface="Archivo Narrow"/>
                  <a:sym typeface="Archivo Narrow"/>
                </a:rPr>
                <a:t> datos son de entrada?</a:t>
              </a:r>
            </a:p>
            <a:p>
              <a:pPr marL="561336" lvl="1" indent="-280668" algn="l">
                <a:lnSpc>
                  <a:spcPts val="3639"/>
                </a:lnSpc>
                <a:buFont typeface="Arial"/>
                <a:buChar char="•"/>
              </a:pPr>
              <a:r>
                <a:rPr lang="en-US" sz="2599" dirty="0">
                  <a:solidFill>
                    <a:srgbClr val="000000"/>
                  </a:solidFill>
                  <a:latin typeface="Archivo Narrow"/>
                  <a:ea typeface="Archivo Narrow"/>
                  <a:cs typeface="Archivo Narrow"/>
                  <a:sym typeface="Archivo Narrow"/>
                </a:rPr>
                <a:t>¿</a:t>
              </a:r>
              <a:r>
                <a:rPr lang="en-US" sz="2599" dirty="0" err="1">
                  <a:solidFill>
                    <a:srgbClr val="000000"/>
                  </a:solidFill>
                  <a:latin typeface="Archivo Narrow"/>
                  <a:ea typeface="Archivo Narrow"/>
                  <a:cs typeface="Archivo Narrow"/>
                  <a:sym typeface="Archivo Narrow"/>
                </a:rPr>
                <a:t>Cuántos</a:t>
              </a:r>
              <a:r>
                <a:rPr lang="en-US" sz="2599" dirty="0">
                  <a:solidFill>
                    <a:srgbClr val="000000"/>
                  </a:solidFill>
                  <a:latin typeface="Archivo Narrow"/>
                  <a:ea typeface="Archivo Narrow"/>
                  <a:cs typeface="Archivo Narrow"/>
                  <a:sym typeface="Archivo Narrow"/>
                </a:rPr>
                <a:t> datos se </a:t>
              </a:r>
              <a:r>
                <a:rPr lang="en-US" sz="2599" dirty="0" err="1">
                  <a:solidFill>
                    <a:srgbClr val="000000"/>
                  </a:solidFill>
                  <a:latin typeface="Archivo Narrow"/>
                  <a:ea typeface="Archivo Narrow"/>
                  <a:cs typeface="Archivo Narrow"/>
                  <a:sym typeface="Archivo Narrow"/>
                </a:rPr>
                <a:t>introducirán</a:t>
              </a:r>
              <a:r>
                <a:rPr lang="en-US" sz="2599" dirty="0">
                  <a:solidFill>
                    <a:srgbClr val="000000"/>
                  </a:solidFill>
                  <a:latin typeface="Archivo Narrow"/>
                  <a:ea typeface="Archivo Narrow"/>
                  <a:cs typeface="Archivo Narrow"/>
                  <a:sym typeface="Archivo Narrow"/>
                </a:rPr>
                <a:t>?</a:t>
              </a:r>
            </a:p>
            <a:p>
              <a:pPr marL="561336" lvl="1" indent="-280668" algn="l">
                <a:lnSpc>
                  <a:spcPts val="3639"/>
                </a:lnSpc>
                <a:buFont typeface="Arial"/>
                <a:buChar char="•"/>
              </a:pPr>
              <a:r>
                <a:rPr lang="en-US" sz="2599" dirty="0">
                  <a:solidFill>
                    <a:srgbClr val="000000"/>
                  </a:solidFill>
                  <a:latin typeface="Archivo Narrow"/>
                  <a:ea typeface="Archivo Narrow"/>
                  <a:cs typeface="Archivo Narrow"/>
                  <a:sym typeface="Archivo Narrow"/>
                </a:rPr>
                <a:t>¿</a:t>
              </a:r>
              <a:r>
                <a:rPr lang="en-US" sz="2599" dirty="0" err="1">
                  <a:solidFill>
                    <a:srgbClr val="000000"/>
                  </a:solidFill>
                  <a:latin typeface="Archivo Narrow"/>
                  <a:ea typeface="Archivo Narrow"/>
                  <a:cs typeface="Archivo Narrow"/>
                  <a:sym typeface="Archivo Narrow"/>
                </a:rPr>
                <a:t>Cuántos</a:t>
              </a:r>
              <a:r>
                <a:rPr lang="en-US" sz="2599" dirty="0">
                  <a:solidFill>
                    <a:srgbClr val="000000"/>
                  </a:solidFill>
                  <a:latin typeface="Archivo Narrow"/>
                  <a:ea typeface="Archivo Narrow"/>
                  <a:cs typeface="Archivo Narrow"/>
                  <a:sym typeface="Archivo Narrow"/>
                </a:rPr>
                <a:t> son datos de entrada </a:t>
              </a:r>
              <a:r>
                <a:rPr lang="en-US" sz="2599" dirty="0" err="1">
                  <a:solidFill>
                    <a:srgbClr val="000000"/>
                  </a:solidFill>
                  <a:latin typeface="Archivo Narrow"/>
                  <a:ea typeface="Archivo Narrow"/>
                  <a:cs typeface="Archivo Narrow"/>
                  <a:sym typeface="Archivo Narrow"/>
                </a:rPr>
                <a:t>válidos</a:t>
              </a:r>
              <a:r>
                <a:rPr lang="en-US" sz="2599" dirty="0">
                  <a:solidFill>
                    <a:srgbClr val="000000"/>
                  </a:solidFill>
                  <a:latin typeface="Archivo Narrow"/>
                  <a:ea typeface="Archivo Narrow"/>
                  <a:cs typeface="Archivo Narrow"/>
                  <a:sym typeface="Archivo Narrow"/>
                </a:rPr>
                <a:t>?</a:t>
              </a:r>
            </a:p>
          </p:txBody>
        </p:sp>
      </p:grpSp>
      <p:grpSp>
        <p:nvGrpSpPr>
          <p:cNvPr id="11" name="Group 11"/>
          <p:cNvGrpSpPr/>
          <p:nvPr/>
        </p:nvGrpSpPr>
        <p:grpSpPr>
          <a:xfrm>
            <a:off x="4941113" y="5123407"/>
            <a:ext cx="7764778" cy="2410739"/>
            <a:chOff x="0" y="0"/>
            <a:chExt cx="1408256" cy="437223"/>
          </a:xfrm>
        </p:grpSpPr>
        <p:sp>
          <p:nvSpPr>
            <p:cNvPr id="12" name="Freeform 12"/>
            <p:cNvSpPr/>
            <p:nvPr/>
          </p:nvSpPr>
          <p:spPr>
            <a:xfrm>
              <a:off x="0" y="0"/>
              <a:ext cx="1408256" cy="437223"/>
            </a:xfrm>
            <a:custGeom>
              <a:avLst/>
              <a:gdLst/>
              <a:ahLst/>
              <a:cxnLst/>
              <a:rect l="l" t="t" r="r" b="b"/>
              <a:pathLst>
                <a:path w="1408256" h="437223">
                  <a:moveTo>
                    <a:pt x="18695" y="0"/>
                  </a:moveTo>
                  <a:lnTo>
                    <a:pt x="1177700" y="0"/>
                  </a:lnTo>
                  <a:cubicBezTo>
                    <a:pt x="1313325" y="0"/>
                    <a:pt x="1408256" y="97876"/>
                    <a:pt x="1408256" y="218611"/>
                  </a:cubicBezTo>
                  <a:cubicBezTo>
                    <a:pt x="1408256" y="339347"/>
                    <a:pt x="1313325" y="437223"/>
                    <a:pt x="1177700" y="437223"/>
                  </a:cubicBezTo>
                  <a:lnTo>
                    <a:pt x="18695" y="437223"/>
                  </a:lnTo>
                  <a:cubicBezTo>
                    <a:pt x="13737" y="437223"/>
                    <a:pt x="8982" y="435253"/>
                    <a:pt x="5476" y="431747"/>
                  </a:cubicBezTo>
                  <a:cubicBezTo>
                    <a:pt x="1970" y="428241"/>
                    <a:pt x="0" y="423486"/>
                    <a:pt x="0" y="418528"/>
                  </a:cubicBezTo>
                  <a:lnTo>
                    <a:pt x="0" y="18695"/>
                  </a:lnTo>
                  <a:cubicBezTo>
                    <a:pt x="0" y="13737"/>
                    <a:pt x="1970" y="8982"/>
                    <a:pt x="5476" y="5476"/>
                  </a:cubicBezTo>
                  <a:cubicBezTo>
                    <a:pt x="8982" y="1970"/>
                    <a:pt x="13737" y="0"/>
                    <a:pt x="18695" y="0"/>
                  </a:cubicBezTo>
                  <a:close/>
                </a:path>
              </a:pathLst>
            </a:custGeom>
            <a:solidFill>
              <a:srgbClr val="D9D9D9"/>
            </a:solidFill>
          </p:spPr>
          <p:txBody>
            <a:bodyPr/>
            <a:lstStyle/>
            <a:p>
              <a:endParaRPr lang="es-MX"/>
            </a:p>
          </p:txBody>
        </p:sp>
        <p:sp>
          <p:nvSpPr>
            <p:cNvPr id="13" name="TextBox 13"/>
            <p:cNvSpPr txBox="1"/>
            <p:nvPr/>
          </p:nvSpPr>
          <p:spPr>
            <a:xfrm>
              <a:off x="25400" y="-66675"/>
              <a:ext cx="1179656" cy="503898"/>
            </a:xfrm>
            <a:prstGeom prst="rect">
              <a:avLst/>
            </a:prstGeom>
          </p:spPr>
          <p:txBody>
            <a:bodyPr lIns="50800" tIns="50800" rIns="50800" bIns="50800" rtlCol="0" anchor="ctr"/>
            <a:lstStyle/>
            <a:p>
              <a:pPr algn="l">
                <a:lnSpc>
                  <a:spcPts val="3640"/>
                </a:lnSpc>
              </a:pPr>
              <a:r>
                <a:rPr lang="en-US" sz="2600" dirty="0" err="1">
                  <a:solidFill>
                    <a:srgbClr val="000000"/>
                  </a:solidFill>
                  <a:latin typeface="Archivo Narrow"/>
                  <a:ea typeface="Archivo Narrow"/>
                  <a:cs typeface="Archivo Narrow"/>
                  <a:sym typeface="Archivo Narrow"/>
                </a:rPr>
                <a:t>Especificaciones</a:t>
              </a:r>
              <a:r>
                <a:rPr lang="en-US" sz="2600" dirty="0">
                  <a:solidFill>
                    <a:srgbClr val="000000"/>
                  </a:solidFill>
                  <a:latin typeface="Archivo Narrow"/>
                  <a:ea typeface="Archivo Narrow"/>
                  <a:cs typeface="Archivo Narrow"/>
                  <a:sym typeface="Archivo Narrow"/>
                </a:rPr>
                <a:t> de </a:t>
              </a:r>
              <a:r>
                <a:rPr lang="en-US" sz="2600" dirty="0" err="1">
                  <a:solidFill>
                    <a:srgbClr val="000000"/>
                  </a:solidFill>
                  <a:latin typeface="Archivo Narrow"/>
                  <a:ea typeface="Archivo Narrow"/>
                  <a:cs typeface="Archivo Narrow"/>
                  <a:sym typeface="Archivo Narrow"/>
                </a:rPr>
                <a:t>salida</a:t>
              </a:r>
              <a:endParaRPr lang="en-US" sz="2600" dirty="0">
                <a:solidFill>
                  <a:srgbClr val="000000"/>
                </a:solidFill>
                <a:latin typeface="Archivo Narrow"/>
                <a:ea typeface="Archivo Narrow"/>
                <a:cs typeface="Archivo Narrow"/>
                <a:sym typeface="Archivo Narrow"/>
              </a:endParaRPr>
            </a:p>
            <a:p>
              <a:pPr marL="561341" lvl="1" indent="-280670" algn="l">
                <a:lnSpc>
                  <a:spcPts val="3640"/>
                </a:lnSpc>
                <a:buFont typeface="Arial"/>
                <a:buChar char="•"/>
              </a:pPr>
              <a:r>
                <a:rPr lang="en-US" sz="2600" dirty="0">
                  <a:solidFill>
                    <a:srgbClr val="000000"/>
                  </a:solidFill>
                  <a:latin typeface="Archivo Narrow"/>
                  <a:ea typeface="Archivo Narrow"/>
                  <a:cs typeface="Archivo Narrow"/>
                  <a:sym typeface="Archivo Narrow"/>
                </a:rPr>
                <a:t>¿</a:t>
              </a:r>
              <a:r>
                <a:rPr lang="en-US" sz="2600" dirty="0" err="1">
                  <a:solidFill>
                    <a:srgbClr val="000000"/>
                  </a:solidFill>
                  <a:latin typeface="Archivo Narrow"/>
                  <a:ea typeface="Archivo Narrow"/>
                  <a:cs typeface="Archivo Narrow"/>
                  <a:sym typeface="Archivo Narrow"/>
                </a:rPr>
                <a:t>Cuáles</a:t>
              </a:r>
              <a:r>
                <a:rPr lang="en-US" sz="2600" dirty="0">
                  <a:solidFill>
                    <a:srgbClr val="000000"/>
                  </a:solidFill>
                  <a:latin typeface="Archivo Narrow"/>
                  <a:ea typeface="Archivo Narrow"/>
                  <a:cs typeface="Archivo Narrow"/>
                  <a:sym typeface="Archivo Narrow"/>
                </a:rPr>
                <a:t> son </a:t>
              </a:r>
              <a:r>
                <a:rPr lang="en-US" sz="2600" dirty="0" err="1">
                  <a:solidFill>
                    <a:srgbClr val="000000"/>
                  </a:solidFill>
                  <a:latin typeface="Archivo Narrow"/>
                  <a:ea typeface="Archivo Narrow"/>
                  <a:cs typeface="Archivo Narrow"/>
                  <a:sym typeface="Archivo Narrow"/>
                </a:rPr>
                <a:t>los</a:t>
              </a:r>
              <a:r>
                <a:rPr lang="en-US" sz="2600" dirty="0">
                  <a:solidFill>
                    <a:srgbClr val="000000"/>
                  </a:solidFill>
                  <a:latin typeface="Archivo Narrow"/>
                  <a:ea typeface="Archivo Narrow"/>
                  <a:cs typeface="Archivo Narrow"/>
                  <a:sym typeface="Archivo Narrow"/>
                </a:rPr>
                <a:t> datos de </a:t>
              </a:r>
              <a:r>
                <a:rPr lang="en-US" sz="2600" dirty="0" err="1">
                  <a:solidFill>
                    <a:srgbClr val="000000"/>
                  </a:solidFill>
                  <a:latin typeface="Archivo Narrow"/>
                  <a:ea typeface="Archivo Narrow"/>
                  <a:cs typeface="Archivo Narrow"/>
                  <a:sym typeface="Archivo Narrow"/>
                </a:rPr>
                <a:t>salida</a:t>
              </a:r>
              <a:r>
                <a:rPr lang="en-US" sz="2600" dirty="0">
                  <a:solidFill>
                    <a:srgbClr val="000000"/>
                  </a:solidFill>
                  <a:latin typeface="Archivo Narrow"/>
                  <a:ea typeface="Archivo Narrow"/>
                  <a:cs typeface="Archivo Narrow"/>
                  <a:sym typeface="Archivo Narrow"/>
                </a:rPr>
                <a:t>?</a:t>
              </a:r>
            </a:p>
            <a:p>
              <a:pPr marL="561341" lvl="1" indent="-280670" algn="l">
                <a:lnSpc>
                  <a:spcPts val="3640"/>
                </a:lnSpc>
                <a:buFont typeface="Arial"/>
                <a:buChar char="•"/>
              </a:pPr>
              <a:r>
                <a:rPr lang="en-US" sz="2600" dirty="0">
                  <a:solidFill>
                    <a:srgbClr val="000000"/>
                  </a:solidFill>
                  <a:latin typeface="Archivo Narrow"/>
                  <a:ea typeface="Archivo Narrow"/>
                  <a:cs typeface="Archivo Narrow"/>
                  <a:sym typeface="Archivo Narrow"/>
                </a:rPr>
                <a:t>¿</a:t>
              </a:r>
              <a:r>
                <a:rPr lang="en-US" sz="2600" dirty="0" err="1">
                  <a:solidFill>
                    <a:srgbClr val="000000"/>
                  </a:solidFill>
                  <a:latin typeface="Archivo Narrow"/>
                  <a:ea typeface="Archivo Narrow"/>
                  <a:cs typeface="Archivo Narrow"/>
                  <a:sym typeface="Archivo Narrow"/>
                </a:rPr>
                <a:t>Cuántos</a:t>
              </a:r>
              <a:r>
                <a:rPr lang="en-US" sz="2600" dirty="0">
                  <a:solidFill>
                    <a:srgbClr val="000000"/>
                  </a:solidFill>
                  <a:latin typeface="Archivo Narrow"/>
                  <a:ea typeface="Archivo Narrow"/>
                  <a:cs typeface="Archivo Narrow"/>
                  <a:sym typeface="Archivo Narrow"/>
                </a:rPr>
                <a:t> datos de </a:t>
              </a:r>
              <a:r>
                <a:rPr lang="en-US" sz="2600" dirty="0" err="1">
                  <a:solidFill>
                    <a:srgbClr val="000000"/>
                  </a:solidFill>
                  <a:latin typeface="Archivo Narrow"/>
                  <a:ea typeface="Archivo Narrow"/>
                  <a:cs typeface="Archivo Narrow"/>
                  <a:sym typeface="Archivo Narrow"/>
                </a:rPr>
                <a:t>salida</a:t>
              </a:r>
              <a:r>
                <a:rPr lang="en-US" sz="2600" dirty="0">
                  <a:solidFill>
                    <a:srgbClr val="000000"/>
                  </a:solidFill>
                  <a:latin typeface="Archivo Narrow"/>
                  <a:ea typeface="Archivo Narrow"/>
                  <a:cs typeface="Archivo Narrow"/>
                  <a:sym typeface="Archivo Narrow"/>
                </a:rPr>
                <a:t> se </a:t>
              </a:r>
              <a:r>
                <a:rPr lang="en-US" sz="2600" dirty="0" err="1">
                  <a:solidFill>
                    <a:srgbClr val="000000"/>
                  </a:solidFill>
                  <a:latin typeface="Archivo Narrow"/>
                  <a:ea typeface="Archivo Narrow"/>
                  <a:cs typeface="Archivo Narrow"/>
                  <a:sym typeface="Archivo Narrow"/>
                </a:rPr>
                <a:t>producirán</a:t>
              </a:r>
              <a:r>
                <a:rPr lang="en-US" sz="2600" dirty="0">
                  <a:solidFill>
                    <a:srgbClr val="000000"/>
                  </a:solidFill>
                  <a:latin typeface="Archivo Narrow"/>
                  <a:ea typeface="Archivo Narrow"/>
                  <a:cs typeface="Archivo Narrow"/>
                  <a:sym typeface="Archivo Narrow"/>
                </a:rPr>
                <a:t>?</a:t>
              </a:r>
            </a:p>
            <a:p>
              <a:pPr marL="561341" lvl="1" indent="-280670" algn="l">
                <a:lnSpc>
                  <a:spcPts val="3640"/>
                </a:lnSpc>
                <a:buFont typeface="Arial"/>
                <a:buChar char="•"/>
              </a:pPr>
              <a:r>
                <a:rPr lang="en-US" sz="2600" dirty="0">
                  <a:solidFill>
                    <a:srgbClr val="000000"/>
                  </a:solidFill>
                  <a:latin typeface="Archivo Narrow"/>
                  <a:ea typeface="Archivo Narrow"/>
                  <a:cs typeface="Archivo Narrow"/>
                  <a:sym typeface="Archivo Narrow"/>
                </a:rPr>
                <a:t>¿</a:t>
              </a:r>
              <a:r>
                <a:rPr lang="en-US" sz="2600" dirty="0" err="1">
                  <a:solidFill>
                    <a:srgbClr val="000000"/>
                  </a:solidFill>
                  <a:latin typeface="Archivo Narrow"/>
                  <a:ea typeface="Archivo Narrow"/>
                  <a:cs typeface="Archivo Narrow"/>
                  <a:sym typeface="Archivo Narrow"/>
                </a:rPr>
                <a:t>Qué</a:t>
              </a:r>
              <a:r>
                <a:rPr lang="en-US" sz="2600" dirty="0">
                  <a:solidFill>
                    <a:srgbClr val="000000"/>
                  </a:solidFill>
                  <a:latin typeface="Archivo Narrow"/>
                  <a:ea typeface="Archivo Narrow"/>
                  <a:cs typeface="Archivo Narrow"/>
                  <a:sym typeface="Archivo Narrow"/>
                </a:rPr>
                <a:t> </a:t>
              </a:r>
              <a:r>
                <a:rPr lang="en-US" sz="2600" dirty="0" err="1">
                  <a:solidFill>
                    <a:srgbClr val="000000"/>
                  </a:solidFill>
                  <a:latin typeface="Archivo Narrow"/>
                  <a:ea typeface="Archivo Narrow"/>
                  <a:cs typeface="Archivo Narrow"/>
                  <a:sym typeface="Archivo Narrow"/>
                </a:rPr>
                <a:t>precisión</a:t>
              </a:r>
              <a:r>
                <a:rPr lang="en-US" sz="2600" dirty="0">
                  <a:solidFill>
                    <a:srgbClr val="000000"/>
                  </a:solidFill>
                  <a:latin typeface="Archivo Narrow"/>
                  <a:ea typeface="Archivo Narrow"/>
                  <a:cs typeface="Archivo Narrow"/>
                  <a:sym typeface="Archivo Narrow"/>
                </a:rPr>
                <a:t> </a:t>
              </a:r>
              <a:r>
                <a:rPr lang="en-US" sz="2600" dirty="0" err="1">
                  <a:solidFill>
                    <a:srgbClr val="000000"/>
                  </a:solidFill>
                  <a:latin typeface="Archivo Narrow"/>
                  <a:ea typeface="Archivo Narrow"/>
                  <a:cs typeface="Archivo Narrow"/>
                  <a:sym typeface="Archivo Narrow"/>
                </a:rPr>
                <a:t>tendrán</a:t>
              </a:r>
              <a:r>
                <a:rPr lang="en-US" sz="2600" dirty="0">
                  <a:solidFill>
                    <a:srgbClr val="000000"/>
                  </a:solidFill>
                  <a:latin typeface="Archivo Narrow"/>
                  <a:ea typeface="Archivo Narrow"/>
                  <a:cs typeface="Archivo Narrow"/>
                  <a:sym typeface="Archivo Narrow"/>
                </a:rPr>
                <a:t> </a:t>
              </a:r>
              <a:r>
                <a:rPr lang="en-US" sz="2600" dirty="0" err="1">
                  <a:solidFill>
                    <a:srgbClr val="000000"/>
                  </a:solidFill>
                  <a:latin typeface="Archivo Narrow"/>
                  <a:ea typeface="Archivo Narrow"/>
                  <a:cs typeface="Archivo Narrow"/>
                  <a:sym typeface="Archivo Narrow"/>
                </a:rPr>
                <a:t>los</a:t>
              </a:r>
              <a:r>
                <a:rPr lang="en-US" sz="2600" dirty="0">
                  <a:solidFill>
                    <a:srgbClr val="000000"/>
                  </a:solidFill>
                  <a:latin typeface="Archivo Narrow"/>
                  <a:ea typeface="Archivo Narrow"/>
                  <a:cs typeface="Archivo Narrow"/>
                  <a:sym typeface="Archivo Narrow"/>
                </a:rPr>
                <a:t> </a:t>
              </a:r>
              <a:r>
                <a:rPr lang="en-US" sz="2600" dirty="0" err="1">
                  <a:solidFill>
                    <a:srgbClr val="000000"/>
                  </a:solidFill>
                  <a:latin typeface="Archivo Narrow"/>
                  <a:ea typeface="Archivo Narrow"/>
                  <a:cs typeface="Archivo Narrow"/>
                  <a:sym typeface="Archivo Narrow"/>
                </a:rPr>
                <a:t>resultados</a:t>
              </a:r>
              <a:r>
                <a:rPr lang="en-US" sz="2600" dirty="0">
                  <a:solidFill>
                    <a:srgbClr val="000000"/>
                  </a:solidFill>
                  <a:latin typeface="Archivo Narrow"/>
                  <a:ea typeface="Archivo Narrow"/>
                  <a:cs typeface="Archivo Narrow"/>
                  <a:sym typeface="Archivo Narrow"/>
                </a:rPr>
                <a:t>?</a:t>
              </a:r>
            </a:p>
            <a:p>
              <a:pPr marL="561341" lvl="1" indent="-280670" algn="l">
                <a:lnSpc>
                  <a:spcPts val="3640"/>
                </a:lnSpc>
                <a:buFont typeface="Arial"/>
                <a:buChar char="•"/>
              </a:pPr>
              <a:r>
                <a:rPr lang="en-US" sz="2600" dirty="0">
                  <a:solidFill>
                    <a:srgbClr val="000000"/>
                  </a:solidFill>
                  <a:latin typeface="Archivo Narrow"/>
                  <a:ea typeface="Archivo Narrow"/>
                  <a:cs typeface="Archivo Narrow"/>
                  <a:sym typeface="Archivo Narrow"/>
                </a:rPr>
                <a:t>¿Se </a:t>
              </a:r>
              <a:r>
                <a:rPr lang="en-US" sz="2600" dirty="0" err="1">
                  <a:solidFill>
                    <a:srgbClr val="000000"/>
                  </a:solidFill>
                  <a:latin typeface="Archivo Narrow"/>
                  <a:ea typeface="Archivo Narrow"/>
                  <a:cs typeface="Archivo Narrow"/>
                  <a:sym typeface="Archivo Narrow"/>
                </a:rPr>
                <a:t>debe</a:t>
              </a:r>
              <a:r>
                <a:rPr lang="en-US" sz="2600" dirty="0">
                  <a:solidFill>
                    <a:srgbClr val="000000"/>
                  </a:solidFill>
                  <a:latin typeface="Archivo Narrow"/>
                  <a:ea typeface="Archivo Narrow"/>
                  <a:cs typeface="Archivo Narrow"/>
                  <a:sym typeface="Archivo Narrow"/>
                </a:rPr>
                <a:t> </a:t>
              </a:r>
              <a:r>
                <a:rPr lang="en-US" sz="2600" dirty="0" err="1">
                  <a:solidFill>
                    <a:srgbClr val="000000"/>
                  </a:solidFill>
                  <a:latin typeface="Archivo Narrow"/>
                  <a:ea typeface="Archivo Narrow"/>
                  <a:cs typeface="Archivo Narrow"/>
                  <a:sym typeface="Archivo Narrow"/>
                </a:rPr>
                <a:t>imprimir</a:t>
              </a:r>
              <a:r>
                <a:rPr lang="en-US" sz="2600" dirty="0">
                  <a:solidFill>
                    <a:srgbClr val="000000"/>
                  </a:solidFill>
                  <a:latin typeface="Archivo Narrow"/>
                  <a:ea typeface="Archivo Narrow"/>
                  <a:cs typeface="Archivo Narrow"/>
                  <a:sym typeface="Archivo Narrow"/>
                </a:rPr>
                <a:t> </a:t>
              </a:r>
              <a:r>
                <a:rPr lang="en-US" sz="2600" dirty="0" err="1">
                  <a:solidFill>
                    <a:srgbClr val="000000"/>
                  </a:solidFill>
                  <a:latin typeface="Archivo Narrow"/>
                  <a:ea typeface="Archivo Narrow"/>
                  <a:cs typeface="Archivo Narrow"/>
                  <a:sym typeface="Archivo Narrow"/>
                </a:rPr>
                <a:t>una</a:t>
              </a:r>
              <a:r>
                <a:rPr lang="en-US" sz="2600" dirty="0">
                  <a:solidFill>
                    <a:srgbClr val="000000"/>
                  </a:solidFill>
                  <a:latin typeface="Archivo Narrow"/>
                  <a:ea typeface="Archivo Narrow"/>
                  <a:cs typeface="Archivo Narrow"/>
                  <a:sym typeface="Archivo Narrow"/>
                </a:rPr>
                <a:t> cabecera?</a:t>
              </a:r>
            </a:p>
          </p:txBody>
        </p:sp>
      </p:grpSp>
      <p:sp>
        <p:nvSpPr>
          <p:cNvPr id="14" name="Freeform 14"/>
          <p:cNvSpPr/>
          <p:nvPr/>
        </p:nvSpPr>
        <p:spPr>
          <a:xfrm>
            <a:off x="14631854" y="1424623"/>
            <a:ext cx="1308013" cy="1717390"/>
          </a:xfrm>
          <a:custGeom>
            <a:avLst/>
            <a:gdLst/>
            <a:ahLst/>
            <a:cxnLst/>
            <a:rect l="l" t="t" r="r" b="b"/>
            <a:pathLst>
              <a:path w="1308013" h="1717390">
                <a:moveTo>
                  <a:pt x="0" y="0"/>
                </a:moveTo>
                <a:lnTo>
                  <a:pt x="1308012" y="0"/>
                </a:lnTo>
                <a:lnTo>
                  <a:pt x="1308012" y="1717390"/>
                </a:lnTo>
                <a:lnTo>
                  <a:pt x="0" y="1717390"/>
                </a:lnTo>
                <a:lnTo>
                  <a:pt x="0" y="0"/>
                </a:lnTo>
                <a:close/>
              </a:path>
            </a:pathLst>
          </a:custGeom>
          <a:blipFill>
            <a:blip r:embed="rId4"/>
            <a:stretch>
              <a:fillRect/>
            </a:stretch>
          </a:blipFill>
        </p:spPr>
        <p:txBody>
          <a:bodyPr/>
          <a:lstStyle/>
          <a:p>
            <a:endParaRPr lang="es-MX"/>
          </a:p>
        </p:txBody>
      </p:sp>
      <p:sp>
        <p:nvSpPr>
          <p:cNvPr id="15" name="TextBox 15"/>
          <p:cNvSpPr txBox="1"/>
          <p:nvPr/>
        </p:nvSpPr>
        <p:spPr>
          <a:xfrm>
            <a:off x="4050039" y="914400"/>
            <a:ext cx="8288417"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hlinkClick r:id="rId5" tooltip="https://emojipedia.org/es/advertencia"/>
              </a:rPr>
              <a:t>⚠️</a:t>
            </a:r>
            <a:r>
              <a:rPr lang="en-US" sz="5199" b="1">
                <a:solidFill>
                  <a:srgbClr val="000000"/>
                </a:solidFill>
                <a:latin typeface="Archivo Narrow Bold"/>
                <a:ea typeface="Archivo Narrow Bold"/>
                <a:cs typeface="Archivo Narrow Bold"/>
                <a:sym typeface="Archivo Narrow Bold"/>
              </a:rPr>
              <a:t>Preguntas importantes⚠️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2282819" y="3215756"/>
            <a:ext cx="8431094" cy="2990215"/>
          </a:xfrm>
          <a:prstGeom prst="rect">
            <a:avLst/>
          </a:prstGeom>
        </p:spPr>
        <p:txBody>
          <a:bodyPr lIns="0" tIns="0" rIns="0" bIns="0" rtlCol="0" anchor="t">
            <a:spAutoFit/>
          </a:bodyPr>
          <a:lstStyle/>
          <a:p>
            <a:pPr algn="just">
              <a:lnSpc>
                <a:spcPts val="4759"/>
              </a:lnSpc>
            </a:pPr>
            <a:r>
              <a:rPr lang="en-US" sz="3399" dirty="0">
                <a:solidFill>
                  <a:srgbClr val="000000"/>
                </a:solidFill>
                <a:latin typeface="Archivo Narrow"/>
                <a:ea typeface="Archivo Narrow"/>
                <a:cs typeface="Archivo Narrow"/>
                <a:sym typeface="Archivo Narrow"/>
              </a:rPr>
              <a:t>El primer paso para </a:t>
            </a:r>
            <a:r>
              <a:rPr lang="en-US" sz="3399" dirty="0" err="1">
                <a:solidFill>
                  <a:srgbClr val="000000"/>
                </a:solidFill>
                <a:latin typeface="Archivo Narrow"/>
                <a:ea typeface="Archivo Narrow"/>
                <a:cs typeface="Archivo Narrow"/>
                <a:sym typeface="Archivo Narrow"/>
              </a:rPr>
              <a:t>encontrar</a:t>
            </a:r>
            <a:r>
              <a:rPr lang="en-US" sz="3399" dirty="0">
                <a:solidFill>
                  <a:srgbClr val="000000"/>
                </a:solidFill>
                <a:latin typeface="Archivo Narrow"/>
                <a:ea typeface="Archivo Narrow"/>
                <a:cs typeface="Archivo Narrow"/>
                <a:sym typeface="Archivo Narrow"/>
              </a:rPr>
              <a:t> la </a:t>
            </a:r>
            <a:r>
              <a:rPr lang="en-US" sz="3399" dirty="0" err="1">
                <a:solidFill>
                  <a:srgbClr val="000000"/>
                </a:solidFill>
                <a:latin typeface="Archivo Narrow"/>
                <a:ea typeface="Archivo Narrow"/>
                <a:cs typeface="Archivo Narrow"/>
                <a:sym typeface="Archivo Narrow"/>
              </a:rPr>
              <a:t>solución</a:t>
            </a:r>
            <a:r>
              <a:rPr lang="en-US" sz="3399" dirty="0">
                <a:solidFill>
                  <a:srgbClr val="000000"/>
                </a:solidFill>
                <a:latin typeface="Archivo Narrow"/>
                <a:ea typeface="Archivo Narrow"/>
                <a:cs typeface="Archivo Narrow"/>
                <a:sym typeface="Archivo Narrow"/>
              </a:rPr>
              <a:t> a un </a:t>
            </a:r>
            <a:r>
              <a:rPr lang="en-US" sz="3399" dirty="0" err="1">
                <a:solidFill>
                  <a:srgbClr val="000000"/>
                </a:solidFill>
                <a:latin typeface="Archivo Narrow"/>
                <a:ea typeface="Archivo Narrow"/>
                <a:cs typeface="Archivo Narrow"/>
                <a:sym typeface="Archivo Narrow"/>
              </a:rPr>
              <a:t>problema</a:t>
            </a:r>
            <a:r>
              <a:rPr lang="en-US" sz="3399" dirty="0">
                <a:solidFill>
                  <a:srgbClr val="000000"/>
                </a:solidFill>
                <a:latin typeface="Archivo Narrow"/>
                <a:ea typeface="Archivo Narrow"/>
                <a:cs typeface="Archivo Narrow"/>
                <a:sym typeface="Archivo Narrow"/>
              </a:rPr>
              <a:t> es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análisis</a:t>
            </a:r>
            <a:r>
              <a:rPr lang="en-US" sz="3399" dirty="0">
                <a:solidFill>
                  <a:srgbClr val="000000"/>
                </a:solidFill>
                <a:latin typeface="Archivo Narrow"/>
                <a:ea typeface="Archivo Narrow"/>
                <a:cs typeface="Archivo Narrow"/>
                <a:sym typeface="Archivo Narrow"/>
              </a:rPr>
              <a:t> del </a:t>
            </a:r>
            <a:r>
              <a:rPr lang="en-US" sz="3399" dirty="0" err="1">
                <a:solidFill>
                  <a:srgbClr val="000000"/>
                </a:solidFill>
                <a:latin typeface="Archivo Narrow"/>
                <a:ea typeface="Archivo Narrow"/>
                <a:cs typeface="Archivo Narrow"/>
                <a:sym typeface="Archivo Narrow"/>
              </a:rPr>
              <a:t>mismo</a:t>
            </a:r>
            <a:r>
              <a:rPr lang="en-US" sz="3399" dirty="0">
                <a:solidFill>
                  <a:srgbClr val="000000"/>
                </a:solidFill>
                <a:latin typeface="Archivo Narrow"/>
                <a:ea typeface="Archivo Narrow"/>
                <a:cs typeface="Archivo Narrow"/>
                <a:sym typeface="Archivo Narrow"/>
              </a:rPr>
              <a:t>. Se </a:t>
            </a:r>
            <a:r>
              <a:rPr lang="en-US" sz="3399" dirty="0" err="1">
                <a:solidFill>
                  <a:srgbClr val="000000"/>
                </a:solidFill>
                <a:latin typeface="Archivo Narrow"/>
                <a:ea typeface="Archivo Narrow"/>
                <a:cs typeface="Archivo Narrow"/>
                <a:sym typeface="Archivo Narrow"/>
              </a:rPr>
              <a:t>debe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examinar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cuidadosamente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problema</a:t>
            </a:r>
            <a:r>
              <a:rPr lang="en-US" sz="3399" dirty="0">
                <a:solidFill>
                  <a:srgbClr val="000000"/>
                </a:solidFill>
                <a:latin typeface="Archivo Narrow"/>
                <a:ea typeface="Archivo Narrow"/>
                <a:cs typeface="Archivo Narrow"/>
                <a:sym typeface="Archivo Narrow"/>
              </a:rPr>
              <a:t> a fin de </a:t>
            </a:r>
            <a:r>
              <a:rPr lang="en-US" sz="3399" dirty="0" err="1">
                <a:solidFill>
                  <a:srgbClr val="000000"/>
                </a:solidFill>
                <a:latin typeface="Archivo Narrow"/>
                <a:ea typeface="Archivo Narrow"/>
                <a:cs typeface="Archivo Narrow"/>
                <a:sym typeface="Archivo Narrow"/>
              </a:rPr>
              <a:t>obtener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una</a:t>
            </a:r>
            <a:r>
              <a:rPr lang="en-US" sz="3399" dirty="0">
                <a:solidFill>
                  <a:srgbClr val="000000"/>
                </a:solidFill>
                <a:latin typeface="Archivo Narrow"/>
                <a:ea typeface="Archivo Narrow"/>
                <a:cs typeface="Archivo Narrow"/>
                <a:sym typeface="Archivo Narrow"/>
              </a:rPr>
              <a:t> idea </a:t>
            </a:r>
            <a:r>
              <a:rPr lang="en-US" sz="3399" dirty="0" err="1">
                <a:solidFill>
                  <a:srgbClr val="000000"/>
                </a:solidFill>
                <a:latin typeface="Archivo Narrow"/>
                <a:ea typeface="Archivo Narrow"/>
                <a:cs typeface="Archivo Narrow"/>
                <a:sym typeface="Archivo Narrow"/>
              </a:rPr>
              <a:t>clara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sobre</a:t>
            </a:r>
            <a:r>
              <a:rPr lang="en-US" sz="3399" dirty="0">
                <a:solidFill>
                  <a:srgbClr val="000000"/>
                </a:solidFill>
                <a:latin typeface="Archivo Narrow"/>
                <a:ea typeface="Archivo Narrow"/>
                <a:cs typeface="Archivo Narrow"/>
                <a:sym typeface="Archivo Narrow"/>
              </a:rPr>
              <a:t> lo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se </a:t>
            </a:r>
            <a:r>
              <a:rPr lang="en-US" sz="3399" dirty="0" err="1">
                <a:solidFill>
                  <a:srgbClr val="000000"/>
                </a:solidFill>
                <a:latin typeface="Archivo Narrow"/>
                <a:ea typeface="Archivo Narrow"/>
                <a:cs typeface="Archivo Narrow"/>
                <a:sym typeface="Archivo Narrow"/>
              </a:rPr>
              <a:t>solicita</a:t>
            </a:r>
            <a:r>
              <a:rPr lang="en-US" sz="3399" dirty="0">
                <a:solidFill>
                  <a:srgbClr val="000000"/>
                </a:solidFill>
                <a:latin typeface="Archivo Narrow"/>
                <a:ea typeface="Archivo Narrow"/>
                <a:cs typeface="Archivo Narrow"/>
                <a:sym typeface="Archivo Narrow"/>
              </a:rPr>
              <a:t> y </a:t>
            </a:r>
            <a:r>
              <a:rPr lang="en-US" sz="3399" dirty="0" err="1">
                <a:solidFill>
                  <a:srgbClr val="000000"/>
                </a:solidFill>
                <a:latin typeface="Archivo Narrow"/>
                <a:ea typeface="Archivo Narrow"/>
                <a:cs typeface="Archivo Narrow"/>
                <a:sym typeface="Archivo Narrow"/>
              </a:rPr>
              <a:t>determinar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los</a:t>
            </a:r>
            <a:r>
              <a:rPr lang="en-US" sz="3399" dirty="0">
                <a:solidFill>
                  <a:srgbClr val="000000"/>
                </a:solidFill>
                <a:latin typeface="Archivo Narrow"/>
                <a:ea typeface="Archivo Narrow"/>
                <a:cs typeface="Archivo Narrow"/>
                <a:sym typeface="Archivo Narrow"/>
              </a:rPr>
              <a:t> datos </a:t>
            </a:r>
            <a:r>
              <a:rPr lang="en-US" sz="3399" dirty="0" err="1">
                <a:solidFill>
                  <a:srgbClr val="000000"/>
                </a:solidFill>
                <a:latin typeface="Archivo Narrow"/>
                <a:ea typeface="Archivo Narrow"/>
                <a:cs typeface="Archivo Narrow"/>
                <a:sym typeface="Archivo Narrow"/>
              </a:rPr>
              <a:t>necesarios</a:t>
            </a:r>
            <a:r>
              <a:rPr lang="en-US" sz="3399" dirty="0">
                <a:solidFill>
                  <a:srgbClr val="000000"/>
                </a:solidFill>
                <a:latin typeface="Archivo Narrow"/>
                <a:ea typeface="Archivo Narrow"/>
                <a:cs typeface="Archivo Narrow"/>
                <a:sym typeface="Archivo Narrow"/>
              </a:rPr>
              <a:t> para </a:t>
            </a:r>
            <a:r>
              <a:rPr lang="en-US" sz="3399" dirty="0" err="1">
                <a:solidFill>
                  <a:srgbClr val="000000"/>
                </a:solidFill>
                <a:latin typeface="Archivo Narrow"/>
                <a:ea typeface="Archivo Narrow"/>
                <a:cs typeface="Archivo Narrow"/>
                <a:sym typeface="Archivo Narrow"/>
              </a:rPr>
              <a:t>conseguirlo</a:t>
            </a:r>
            <a:r>
              <a:rPr lang="en-US" sz="3399" dirty="0">
                <a:solidFill>
                  <a:srgbClr val="000000"/>
                </a:solidFill>
                <a:latin typeface="Archivo Narrow"/>
                <a:ea typeface="Archivo Narrow"/>
                <a:cs typeface="Archivo Narrow"/>
                <a:sym typeface="Archivo Narrow"/>
              </a:rPr>
              <a:t>.</a:t>
            </a:r>
          </a:p>
        </p:txBody>
      </p:sp>
      <p:sp>
        <p:nvSpPr>
          <p:cNvPr id="4" name="Freeform 4"/>
          <p:cNvSpPr/>
          <p:nvPr/>
        </p:nvSpPr>
        <p:spPr>
          <a:xfrm>
            <a:off x="12331867" y="2486342"/>
            <a:ext cx="4234150" cy="4954856"/>
          </a:xfrm>
          <a:custGeom>
            <a:avLst/>
            <a:gdLst/>
            <a:ahLst/>
            <a:cxnLst/>
            <a:rect l="l" t="t" r="r" b="b"/>
            <a:pathLst>
              <a:path w="4234150" h="4954856">
                <a:moveTo>
                  <a:pt x="0" y="0"/>
                </a:moveTo>
                <a:lnTo>
                  <a:pt x="4234150" y="0"/>
                </a:lnTo>
                <a:lnTo>
                  <a:pt x="4234150" y="4954856"/>
                </a:lnTo>
                <a:lnTo>
                  <a:pt x="0" y="49548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5" name="TextBox 5"/>
          <p:cNvSpPr txBox="1"/>
          <p:nvPr/>
        </p:nvSpPr>
        <p:spPr>
          <a:xfrm>
            <a:off x="2939435" y="1580197"/>
            <a:ext cx="6289477" cy="906145"/>
          </a:xfrm>
          <a:prstGeom prst="rect">
            <a:avLst/>
          </a:prstGeom>
        </p:spPr>
        <p:txBody>
          <a:bodyPr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Análisis</a:t>
            </a:r>
            <a:r>
              <a:rPr lang="en-US" sz="5199" b="1" dirty="0">
                <a:solidFill>
                  <a:srgbClr val="000000"/>
                </a:solidFill>
                <a:latin typeface="Archivo Narrow Bold"/>
                <a:ea typeface="Archivo Narrow Bold"/>
                <a:cs typeface="Archivo Narrow Bold"/>
                <a:sym typeface="Archivo Narrow Bold"/>
              </a:rPr>
              <a:t> de un </a:t>
            </a:r>
            <a:r>
              <a:rPr lang="en-US" sz="5199" b="1" dirty="0" err="1">
                <a:solidFill>
                  <a:srgbClr val="000000"/>
                </a:solidFill>
                <a:latin typeface="Archivo Narrow Bold"/>
                <a:ea typeface="Archivo Narrow Bold"/>
                <a:cs typeface="Archivo Narrow Bold"/>
                <a:sym typeface="Archivo Narrow Bold"/>
              </a:rPr>
              <a:t>algoritmo</a:t>
            </a:r>
            <a:endParaRPr lang="en-US" sz="5199" b="1" dirty="0">
              <a:solidFill>
                <a:srgbClr val="000000"/>
              </a:solidFill>
              <a:latin typeface="Archivo Narrow Bold"/>
              <a:ea typeface="Archivo Narrow Bold"/>
              <a:cs typeface="Archivo Narrow Bold"/>
              <a:sym typeface="Archivo Narrow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grpSp>
        <p:nvGrpSpPr>
          <p:cNvPr id="3" name="Group 3"/>
          <p:cNvGrpSpPr/>
          <p:nvPr/>
        </p:nvGrpSpPr>
        <p:grpSpPr>
          <a:xfrm>
            <a:off x="8865526" y="1969482"/>
            <a:ext cx="4343099" cy="1068711"/>
            <a:chOff x="0" y="0"/>
            <a:chExt cx="1143861" cy="281471"/>
          </a:xfrm>
        </p:grpSpPr>
        <p:sp>
          <p:nvSpPr>
            <p:cNvPr id="4" name="Freeform 4"/>
            <p:cNvSpPr/>
            <p:nvPr/>
          </p:nvSpPr>
          <p:spPr>
            <a:xfrm>
              <a:off x="0" y="0"/>
              <a:ext cx="1143861" cy="281471"/>
            </a:xfrm>
            <a:custGeom>
              <a:avLst/>
              <a:gdLst/>
              <a:ahLst/>
              <a:cxnLst/>
              <a:rect l="l" t="t" r="r" b="b"/>
              <a:pathLst>
                <a:path w="1143861" h="281471">
                  <a:moveTo>
                    <a:pt x="940661" y="0"/>
                  </a:moveTo>
                  <a:cubicBezTo>
                    <a:pt x="1052886" y="0"/>
                    <a:pt x="1143861" y="63009"/>
                    <a:pt x="1143861" y="140736"/>
                  </a:cubicBezTo>
                  <a:cubicBezTo>
                    <a:pt x="1143861" y="218462"/>
                    <a:pt x="1052886" y="281471"/>
                    <a:pt x="940661" y="281471"/>
                  </a:cubicBezTo>
                  <a:lnTo>
                    <a:pt x="203200" y="281471"/>
                  </a:lnTo>
                  <a:cubicBezTo>
                    <a:pt x="90976" y="281471"/>
                    <a:pt x="0" y="218462"/>
                    <a:pt x="0" y="140736"/>
                  </a:cubicBezTo>
                  <a:cubicBezTo>
                    <a:pt x="0" y="63009"/>
                    <a:pt x="90976" y="0"/>
                    <a:pt x="203200" y="0"/>
                  </a:cubicBezTo>
                  <a:close/>
                </a:path>
              </a:pathLst>
            </a:custGeom>
            <a:solidFill>
              <a:srgbClr val="FDF504"/>
            </a:solidFill>
          </p:spPr>
          <p:txBody>
            <a:bodyPr/>
            <a:lstStyle/>
            <a:p>
              <a:endParaRPr lang="es-MX"/>
            </a:p>
          </p:txBody>
        </p:sp>
        <p:sp>
          <p:nvSpPr>
            <p:cNvPr id="5" name="TextBox 5"/>
            <p:cNvSpPr txBox="1"/>
            <p:nvPr/>
          </p:nvSpPr>
          <p:spPr>
            <a:xfrm>
              <a:off x="0" y="66675"/>
              <a:ext cx="1143861" cy="214796"/>
            </a:xfrm>
            <a:prstGeom prst="rect">
              <a:avLst/>
            </a:prstGeom>
          </p:spPr>
          <p:txBody>
            <a:bodyPr lIns="50800" tIns="50800" rIns="50800" bIns="50800" rtlCol="0" anchor="ctr"/>
            <a:lstStyle/>
            <a:p>
              <a:pPr algn="ctr">
                <a:lnSpc>
                  <a:spcPts val="1806"/>
                </a:lnSpc>
              </a:pPr>
              <a:r>
                <a:rPr lang="en-US" sz="2203">
                  <a:solidFill>
                    <a:srgbClr val="000000"/>
                  </a:solidFill>
                  <a:latin typeface="Archivo Narrow"/>
                  <a:ea typeface="Archivo Narrow"/>
                  <a:cs typeface="Archivo Narrow"/>
                  <a:sym typeface="Archivo Narrow"/>
                </a:rPr>
                <a:t>ANALISI DEL PROBLEMA</a:t>
              </a:r>
            </a:p>
          </p:txBody>
        </p:sp>
      </p:grpSp>
      <p:grpSp>
        <p:nvGrpSpPr>
          <p:cNvPr id="6" name="Group 6"/>
          <p:cNvGrpSpPr/>
          <p:nvPr/>
        </p:nvGrpSpPr>
        <p:grpSpPr>
          <a:xfrm>
            <a:off x="8865526" y="3114392"/>
            <a:ext cx="4343099" cy="1068711"/>
            <a:chOff x="0" y="0"/>
            <a:chExt cx="1143861" cy="281471"/>
          </a:xfrm>
        </p:grpSpPr>
        <p:sp>
          <p:nvSpPr>
            <p:cNvPr id="7" name="Freeform 7"/>
            <p:cNvSpPr/>
            <p:nvPr/>
          </p:nvSpPr>
          <p:spPr>
            <a:xfrm>
              <a:off x="0" y="0"/>
              <a:ext cx="1143861" cy="281471"/>
            </a:xfrm>
            <a:custGeom>
              <a:avLst/>
              <a:gdLst/>
              <a:ahLst/>
              <a:cxnLst/>
              <a:rect l="l" t="t" r="r" b="b"/>
              <a:pathLst>
                <a:path w="1143861" h="281471">
                  <a:moveTo>
                    <a:pt x="940661" y="0"/>
                  </a:moveTo>
                  <a:cubicBezTo>
                    <a:pt x="1052886" y="0"/>
                    <a:pt x="1143861" y="63009"/>
                    <a:pt x="1143861" y="140736"/>
                  </a:cubicBezTo>
                  <a:cubicBezTo>
                    <a:pt x="1143861" y="218462"/>
                    <a:pt x="1052886" y="281471"/>
                    <a:pt x="940661" y="281471"/>
                  </a:cubicBezTo>
                  <a:lnTo>
                    <a:pt x="203200" y="281471"/>
                  </a:lnTo>
                  <a:cubicBezTo>
                    <a:pt x="90976" y="281471"/>
                    <a:pt x="0" y="218462"/>
                    <a:pt x="0" y="140736"/>
                  </a:cubicBezTo>
                  <a:cubicBezTo>
                    <a:pt x="0" y="63009"/>
                    <a:pt x="90976" y="0"/>
                    <a:pt x="203200" y="0"/>
                  </a:cubicBezTo>
                  <a:close/>
                </a:path>
              </a:pathLst>
            </a:custGeom>
            <a:solidFill>
              <a:srgbClr val="2BCCCA"/>
            </a:solidFill>
          </p:spPr>
          <p:txBody>
            <a:bodyPr/>
            <a:lstStyle/>
            <a:p>
              <a:endParaRPr lang="es-MX"/>
            </a:p>
          </p:txBody>
        </p:sp>
        <p:sp>
          <p:nvSpPr>
            <p:cNvPr id="8" name="TextBox 8"/>
            <p:cNvSpPr txBox="1"/>
            <p:nvPr/>
          </p:nvSpPr>
          <p:spPr>
            <a:xfrm>
              <a:off x="0" y="66675"/>
              <a:ext cx="1143861" cy="214796"/>
            </a:xfrm>
            <a:prstGeom prst="rect">
              <a:avLst/>
            </a:prstGeom>
          </p:spPr>
          <p:txBody>
            <a:bodyPr lIns="50800" tIns="50800" rIns="50800" bIns="50800" rtlCol="0" anchor="ctr"/>
            <a:lstStyle/>
            <a:p>
              <a:pPr algn="ctr">
                <a:lnSpc>
                  <a:spcPts val="1806"/>
                </a:lnSpc>
              </a:pPr>
              <a:r>
                <a:rPr lang="en-US" sz="2203">
                  <a:solidFill>
                    <a:srgbClr val="000000"/>
                  </a:solidFill>
                  <a:latin typeface="Archivo Narrow"/>
                  <a:ea typeface="Archivo Narrow"/>
                  <a:cs typeface="Archivo Narrow"/>
                  <a:sym typeface="Archivo Narrow"/>
                </a:rPr>
                <a:t>DISEÑO DE ALGORITMO</a:t>
              </a:r>
            </a:p>
          </p:txBody>
        </p:sp>
      </p:grpSp>
      <p:grpSp>
        <p:nvGrpSpPr>
          <p:cNvPr id="9" name="Group 9"/>
          <p:cNvGrpSpPr/>
          <p:nvPr/>
        </p:nvGrpSpPr>
        <p:grpSpPr>
          <a:xfrm>
            <a:off x="8865526" y="4262494"/>
            <a:ext cx="4343099" cy="1068711"/>
            <a:chOff x="0" y="0"/>
            <a:chExt cx="1143861" cy="281471"/>
          </a:xfrm>
        </p:grpSpPr>
        <p:sp>
          <p:nvSpPr>
            <p:cNvPr id="10" name="Freeform 10"/>
            <p:cNvSpPr/>
            <p:nvPr/>
          </p:nvSpPr>
          <p:spPr>
            <a:xfrm>
              <a:off x="0" y="0"/>
              <a:ext cx="1143861" cy="281471"/>
            </a:xfrm>
            <a:custGeom>
              <a:avLst/>
              <a:gdLst/>
              <a:ahLst/>
              <a:cxnLst/>
              <a:rect l="l" t="t" r="r" b="b"/>
              <a:pathLst>
                <a:path w="1143861" h="281471">
                  <a:moveTo>
                    <a:pt x="940661" y="0"/>
                  </a:moveTo>
                  <a:cubicBezTo>
                    <a:pt x="1052886" y="0"/>
                    <a:pt x="1143861" y="63009"/>
                    <a:pt x="1143861" y="140736"/>
                  </a:cubicBezTo>
                  <a:cubicBezTo>
                    <a:pt x="1143861" y="218462"/>
                    <a:pt x="1052886" y="281471"/>
                    <a:pt x="940661" y="281471"/>
                  </a:cubicBezTo>
                  <a:lnTo>
                    <a:pt x="203200" y="281471"/>
                  </a:lnTo>
                  <a:cubicBezTo>
                    <a:pt x="90976" y="281471"/>
                    <a:pt x="0" y="218462"/>
                    <a:pt x="0" y="140736"/>
                  </a:cubicBezTo>
                  <a:cubicBezTo>
                    <a:pt x="0" y="63009"/>
                    <a:pt x="90976" y="0"/>
                    <a:pt x="203200" y="0"/>
                  </a:cubicBezTo>
                  <a:close/>
                </a:path>
              </a:pathLst>
            </a:custGeom>
            <a:solidFill>
              <a:srgbClr val="69E344"/>
            </a:solidFill>
          </p:spPr>
          <p:txBody>
            <a:bodyPr/>
            <a:lstStyle/>
            <a:p>
              <a:endParaRPr lang="es-MX"/>
            </a:p>
          </p:txBody>
        </p:sp>
        <p:sp>
          <p:nvSpPr>
            <p:cNvPr id="11" name="TextBox 11"/>
            <p:cNvSpPr txBox="1"/>
            <p:nvPr/>
          </p:nvSpPr>
          <p:spPr>
            <a:xfrm>
              <a:off x="0" y="66675"/>
              <a:ext cx="1143861" cy="214796"/>
            </a:xfrm>
            <a:prstGeom prst="rect">
              <a:avLst/>
            </a:prstGeom>
          </p:spPr>
          <p:txBody>
            <a:bodyPr lIns="50800" tIns="50800" rIns="50800" bIns="50800" rtlCol="0" anchor="ctr"/>
            <a:lstStyle/>
            <a:p>
              <a:pPr algn="ctr">
                <a:lnSpc>
                  <a:spcPts val="1806"/>
                </a:lnSpc>
              </a:pPr>
              <a:r>
                <a:rPr lang="en-US" sz="2203">
                  <a:solidFill>
                    <a:srgbClr val="000000"/>
                  </a:solidFill>
                  <a:latin typeface="Archivo Narrow"/>
                  <a:ea typeface="Archivo Narrow"/>
                  <a:cs typeface="Archivo Narrow"/>
                  <a:sym typeface="Archivo Narrow"/>
                </a:rPr>
                <a:t>CONSTRUCCION</a:t>
              </a:r>
            </a:p>
          </p:txBody>
        </p:sp>
      </p:grpSp>
      <p:grpSp>
        <p:nvGrpSpPr>
          <p:cNvPr id="12" name="Group 12"/>
          <p:cNvGrpSpPr/>
          <p:nvPr/>
        </p:nvGrpSpPr>
        <p:grpSpPr>
          <a:xfrm>
            <a:off x="8865526" y="5407405"/>
            <a:ext cx="4343099" cy="1068711"/>
            <a:chOff x="0" y="0"/>
            <a:chExt cx="1143861" cy="281471"/>
          </a:xfrm>
        </p:grpSpPr>
        <p:sp>
          <p:nvSpPr>
            <p:cNvPr id="13" name="Freeform 13"/>
            <p:cNvSpPr/>
            <p:nvPr/>
          </p:nvSpPr>
          <p:spPr>
            <a:xfrm>
              <a:off x="0" y="0"/>
              <a:ext cx="1143861" cy="281471"/>
            </a:xfrm>
            <a:custGeom>
              <a:avLst/>
              <a:gdLst/>
              <a:ahLst/>
              <a:cxnLst/>
              <a:rect l="l" t="t" r="r" b="b"/>
              <a:pathLst>
                <a:path w="1143861" h="281471">
                  <a:moveTo>
                    <a:pt x="940661" y="0"/>
                  </a:moveTo>
                  <a:cubicBezTo>
                    <a:pt x="1052886" y="0"/>
                    <a:pt x="1143861" y="63009"/>
                    <a:pt x="1143861" y="140736"/>
                  </a:cubicBezTo>
                  <a:cubicBezTo>
                    <a:pt x="1143861" y="218462"/>
                    <a:pt x="1052886" y="281471"/>
                    <a:pt x="940661" y="281471"/>
                  </a:cubicBezTo>
                  <a:lnTo>
                    <a:pt x="203200" y="281471"/>
                  </a:lnTo>
                  <a:cubicBezTo>
                    <a:pt x="90976" y="281471"/>
                    <a:pt x="0" y="218462"/>
                    <a:pt x="0" y="140736"/>
                  </a:cubicBezTo>
                  <a:cubicBezTo>
                    <a:pt x="0" y="63009"/>
                    <a:pt x="90976" y="0"/>
                    <a:pt x="203200" y="0"/>
                  </a:cubicBezTo>
                  <a:close/>
                </a:path>
              </a:pathLst>
            </a:custGeom>
            <a:solidFill>
              <a:srgbClr val="F9BF3A"/>
            </a:solidFill>
          </p:spPr>
          <p:txBody>
            <a:bodyPr/>
            <a:lstStyle/>
            <a:p>
              <a:endParaRPr lang="es-MX"/>
            </a:p>
          </p:txBody>
        </p:sp>
        <p:sp>
          <p:nvSpPr>
            <p:cNvPr id="14" name="TextBox 14"/>
            <p:cNvSpPr txBox="1"/>
            <p:nvPr/>
          </p:nvSpPr>
          <p:spPr>
            <a:xfrm>
              <a:off x="0" y="66675"/>
              <a:ext cx="1143861" cy="214796"/>
            </a:xfrm>
            <a:prstGeom prst="rect">
              <a:avLst/>
            </a:prstGeom>
          </p:spPr>
          <p:txBody>
            <a:bodyPr lIns="50800" tIns="50800" rIns="50800" bIns="50800" rtlCol="0" anchor="ctr"/>
            <a:lstStyle/>
            <a:p>
              <a:pPr algn="ctr">
                <a:lnSpc>
                  <a:spcPts val="1806"/>
                </a:lnSpc>
              </a:pPr>
              <a:r>
                <a:rPr lang="en-US" sz="2203">
                  <a:solidFill>
                    <a:srgbClr val="000000"/>
                  </a:solidFill>
                  <a:latin typeface="Archivo Narrow"/>
                  <a:ea typeface="Archivo Narrow"/>
                  <a:cs typeface="Archivo Narrow"/>
                  <a:sym typeface="Archivo Narrow"/>
                </a:rPr>
                <a:t>PRUEBA DE ESCRITORIO</a:t>
              </a:r>
            </a:p>
          </p:txBody>
        </p:sp>
      </p:grpSp>
      <p:grpSp>
        <p:nvGrpSpPr>
          <p:cNvPr id="15" name="Group 15"/>
          <p:cNvGrpSpPr/>
          <p:nvPr/>
        </p:nvGrpSpPr>
        <p:grpSpPr>
          <a:xfrm>
            <a:off x="8865526" y="6955504"/>
            <a:ext cx="4343099" cy="1068711"/>
            <a:chOff x="0" y="0"/>
            <a:chExt cx="1143861" cy="281471"/>
          </a:xfrm>
        </p:grpSpPr>
        <p:sp>
          <p:nvSpPr>
            <p:cNvPr id="16" name="Freeform 16"/>
            <p:cNvSpPr/>
            <p:nvPr/>
          </p:nvSpPr>
          <p:spPr>
            <a:xfrm>
              <a:off x="0" y="0"/>
              <a:ext cx="1143861" cy="281471"/>
            </a:xfrm>
            <a:custGeom>
              <a:avLst/>
              <a:gdLst/>
              <a:ahLst/>
              <a:cxnLst/>
              <a:rect l="l" t="t" r="r" b="b"/>
              <a:pathLst>
                <a:path w="1143861" h="281471">
                  <a:moveTo>
                    <a:pt x="940661" y="0"/>
                  </a:moveTo>
                  <a:cubicBezTo>
                    <a:pt x="1052886" y="0"/>
                    <a:pt x="1143861" y="63009"/>
                    <a:pt x="1143861" y="140736"/>
                  </a:cubicBezTo>
                  <a:cubicBezTo>
                    <a:pt x="1143861" y="218462"/>
                    <a:pt x="1052886" y="281471"/>
                    <a:pt x="940661" y="281471"/>
                  </a:cubicBezTo>
                  <a:lnTo>
                    <a:pt x="203200" y="281471"/>
                  </a:lnTo>
                  <a:cubicBezTo>
                    <a:pt x="90976" y="281471"/>
                    <a:pt x="0" y="218462"/>
                    <a:pt x="0" y="140736"/>
                  </a:cubicBezTo>
                  <a:cubicBezTo>
                    <a:pt x="0" y="63009"/>
                    <a:pt x="90976" y="0"/>
                    <a:pt x="203200" y="0"/>
                  </a:cubicBezTo>
                  <a:close/>
                </a:path>
              </a:pathLst>
            </a:custGeom>
            <a:solidFill>
              <a:srgbClr val="F99A16"/>
            </a:solidFill>
          </p:spPr>
          <p:txBody>
            <a:bodyPr/>
            <a:lstStyle/>
            <a:p>
              <a:endParaRPr lang="es-MX"/>
            </a:p>
          </p:txBody>
        </p:sp>
        <p:sp>
          <p:nvSpPr>
            <p:cNvPr id="17" name="TextBox 17"/>
            <p:cNvSpPr txBox="1"/>
            <p:nvPr/>
          </p:nvSpPr>
          <p:spPr>
            <a:xfrm>
              <a:off x="0" y="66675"/>
              <a:ext cx="1143861" cy="214796"/>
            </a:xfrm>
            <a:prstGeom prst="rect">
              <a:avLst/>
            </a:prstGeom>
          </p:spPr>
          <p:txBody>
            <a:bodyPr lIns="50800" tIns="50800" rIns="50800" bIns="50800" rtlCol="0" anchor="ctr"/>
            <a:lstStyle/>
            <a:p>
              <a:pPr algn="ctr">
                <a:lnSpc>
                  <a:spcPts val="1806"/>
                </a:lnSpc>
              </a:pPr>
              <a:r>
                <a:rPr lang="en-US" sz="2203">
                  <a:solidFill>
                    <a:srgbClr val="000000"/>
                  </a:solidFill>
                  <a:latin typeface="Archivo Narrow"/>
                  <a:ea typeface="Archivo Narrow"/>
                  <a:cs typeface="Archivo Narrow"/>
                  <a:sym typeface="Archivo Narrow"/>
                </a:rPr>
                <a:t>FASE DE PROGRAMACION</a:t>
              </a:r>
            </a:p>
          </p:txBody>
        </p:sp>
      </p:grpSp>
      <p:sp>
        <p:nvSpPr>
          <p:cNvPr id="18" name="Freeform 18"/>
          <p:cNvSpPr/>
          <p:nvPr/>
        </p:nvSpPr>
        <p:spPr>
          <a:xfrm>
            <a:off x="7083940" y="1969482"/>
            <a:ext cx="1597788" cy="4350412"/>
          </a:xfrm>
          <a:custGeom>
            <a:avLst/>
            <a:gdLst/>
            <a:ahLst/>
            <a:cxnLst/>
            <a:rect l="l" t="t" r="r" b="b"/>
            <a:pathLst>
              <a:path w="1597788" h="4350412">
                <a:moveTo>
                  <a:pt x="0" y="0"/>
                </a:moveTo>
                <a:lnTo>
                  <a:pt x="1597788" y="0"/>
                </a:lnTo>
                <a:lnTo>
                  <a:pt x="1597788" y="4350412"/>
                </a:lnTo>
                <a:lnTo>
                  <a:pt x="0" y="4350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19" name="TextBox 19"/>
          <p:cNvSpPr txBox="1"/>
          <p:nvPr/>
        </p:nvSpPr>
        <p:spPr>
          <a:xfrm rot="-5400000">
            <a:off x="4988624" y="3691615"/>
            <a:ext cx="3284488"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Algoritmo</a:t>
            </a:r>
          </a:p>
        </p:txBody>
      </p:sp>
      <p:sp>
        <p:nvSpPr>
          <p:cNvPr id="20" name="Freeform 20"/>
          <p:cNvSpPr/>
          <p:nvPr/>
        </p:nvSpPr>
        <p:spPr>
          <a:xfrm>
            <a:off x="4513333" y="1969482"/>
            <a:ext cx="2331461" cy="6348037"/>
          </a:xfrm>
          <a:custGeom>
            <a:avLst/>
            <a:gdLst/>
            <a:ahLst/>
            <a:cxnLst/>
            <a:rect l="l" t="t" r="r" b="b"/>
            <a:pathLst>
              <a:path w="2331461" h="6348037">
                <a:moveTo>
                  <a:pt x="0" y="0"/>
                </a:moveTo>
                <a:lnTo>
                  <a:pt x="2331460" y="0"/>
                </a:lnTo>
                <a:lnTo>
                  <a:pt x="2331460" y="6348036"/>
                </a:lnTo>
                <a:lnTo>
                  <a:pt x="0" y="6348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21" name="TextBox 21"/>
          <p:cNvSpPr txBox="1"/>
          <p:nvPr/>
        </p:nvSpPr>
        <p:spPr>
          <a:xfrm rot="-5400000">
            <a:off x="2000776" y="4720804"/>
            <a:ext cx="4118967"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Metodología</a:t>
            </a:r>
          </a:p>
        </p:txBody>
      </p:sp>
      <p:sp>
        <p:nvSpPr>
          <p:cNvPr id="22" name="TextBox 22"/>
          <p:cNvSpPr txBox="1"/>
          <p:nvPr/>
        </p:nvSpPr>
        <p:spPr>
          <a:xfrm>
            <a:off x="1950211" y="-114300"/>
            <a:ext cx="8758535" cy="1830070"/>
          </a:xfrm>
          <a:prstGeom prst="rect">
            <a:avLst/>
          </a:prstGeom>
        </p:spPr>
        <p:txBody>
          <a:bodyPr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Fases</a:t>
            </a:r>
            <a:r>
              <a:rPr lang="en-US" sz="5199" b="1" dirty="0">
                <a:solidFill>
                  <a:srgbClr val="000000"/>
                </a:solidFill>
                <a:latin typeface="Archivo Narrow Bold"/>
                <a:ea typeface="Archivo Narrow Bold"/>
                <a:cs typeface="Archivo Narrow Bold"/>
                <a:sym typeface="Archivo Narrow Bold"/>
              </a:rPr>
              <a:t> para </a:t>
            </a:r>
            <a:r>
              <a:rPr lang="en-US" sz="5199" b="1" dirty="0" err="1">
                <a:solidFill>
                  <a:srgbClr val="000000"/>
                </a:solidFill>
                <a:latin typeface="Archivo Narrow Bold"/>
                <a:ea typeface="Archivo Narrow Bold"/>
                <a:cs typeface="Archivo Narrow Bold"/>
                <a:sym typeface="Archivo Narrow Bold"/>
              </a:rPr>
              <a:t>solucionar</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problemas</a:t>
            </a:r>
            <a:r>
              <a:rPr lang="en-US" sz="5199" b="1" dirty="0">
                <a:solidFill>
                  <a:srgbClr val="000000"/>
                </a:solidFill>
                <a:latin typeface="Archivo Narrow Bold"/>
                <a:ea typeface="Archivo Narrow Bold"/>
                <a:cs typeface="Archivo Narrow Bold"/>
                <a:sym typeface="Archivo Narrow Bold"/>
              </a:rPr>
              <a:t> </a:t>
            </a:r>
          </a:p>
          <a:p>
            <a:pPr algn="ctr">
              <a:lnSpc>
                <a:spcPts val="7279"/>
              </a:lnSpc>
            </a:pPr>
            <a:r>
              <a:rPr lang="en-US" sz="5199" b="1" dirty="0" err="1">
                <a:solidFill>
                  <a:srgbClr val="000000"/>
                </a:solidFill>
                <a:latin typeface="Archivo Narrow Bold"/>
                <a:ea typeface="Archivo Narrow Bold"/>
                <a:cs typeface="Archivo Narrow Bold"/>
                <a:sym typeface="Archivo Narrow Bold"/>
              </a:rPr>
              <a:t>por</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computadora</a:t>
            </a:r>
            <a:endParaRPr lang="en-US" sz="5199" b="1" dirty="0">
              <a:solidFill>
                <a:srgbClr val="000000"/>
              </a:solidFill>
              <a:latin typeface="Archivo Narrow Bold"/>
              <a:ea typeface="Archivo Narrow Bold"/>
              <a:cs typeface="Archivo Narrow Bold"/>
              <a:sym typeface="Archivo Narrow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grpSp>
        <p:nvGrpSpPr>
          <p:cNvPr id="3" name="Group 3"/>
          <p:cNvGrpSpPr/>
          <p:nvPr/>
        </p:nvGrpSpPr>
        <p:grpSpPr>
          <a:xfrm>
            <a:off x="3295737" y="2122453"/>
            <a:ext cx="11659741" cy="1472242"/>
            <a:chOff x="0" y="0"/>
            <a:chExt cx="15546321" cy="1962989"/>
          </a:xfrm>
        </p:grpSpPr>
        <p:sp>
          <p:nvSpPr>
            <p:cNvPr id="4" name="AutoShape 4"/>
            <p:cNvSpPr/>
            <p:nvPr/>
          </p:nvSpPr>
          <p:spPr>
            <a:xfrm flipV="1">
              <a:off x="19050" y="999105"/>
              <a:ext cx="5173" cy="963671"/>
            </a:xfrm>
            <a:prstGeom prst="line">
              <a:avLst/>
            </a:prstGeom>
            <a:ln w="38100" cap="flat">
              <a:solidFill>
                <a:srgbClr val="000000"/>
              </a:solidFill>
              <a:prstDash val="solid"/>
              <a:headEnd type="none" w="sm" len="sm"/>
              <a:tailEnd type="none" w="sm" len="sm"/>
            </a:ln>
          </p:spPr>
          <p:txBody>
            <a:bodyPr/>
            <a:lstStyle/>
            <a:p>
              <a:endParaRPr lang="es-MX"/>
            </a:p>
          </p:txBody>
        </p:sp>
        <p:sp>
          <p:nvSpPr>
            <p:cNvPr id="5" name="AutoShape 5"/>
            <p:cNvSpPr/>
            <p:nvPr/>
          </p:nvSpPr>
          <p:spPr>
            <a:xfrm flipV="1">
              <a:off x="5222984" y="999105"/>
              <a:ext cx="5173" cy="963671"/>
            </a:xfrm>
            <a:prstGeom prst="line">
              <a:avLst/>
            </a:prstGeom>
            <a:ln w="38100" cap="flat">
              <a:solidFill>
                <a:srgbClr val="000000"/>
              </a:solidFill>
              <a:prstDash val="solid"/>
              <a:headEnd type="none" w="sm" len="sm"/>
              <a:tailEnd type="none" w="sm" len="sm"/>
            </a:ln>
          </p:spPr>
          <p:txBody>
            <a:bodyPr/>
            <a:lstStyle/>
            <a:p>
              <a:endParaRPr lang="es-MX"/>
            </a:p>
          </p:txBody>
        </p:sp>
        <p:sp>
          <p:nvSpPr>
            <p:cNvPr id="6" name="AutoShape 6"/>
            <p:cNvSpPr/>
            <p:nvPr/>
          </p:nvSpPr>
          <p:spPr>
            <a:xfrm flipV="1">
              <a:off x="7826041" y="0"/>
              <a:ext cx="0" cy="998383"/>
            </a:xfrm>
            <a:prstGeom prst="line">
              <a:avLst/>
            </a:prstGeom>
            <a:ln w="38100" cap="flat">
              <a:solidFill>
                <a:srgbClr val="000000"/>
              </a:solidFill>
              <a:prstDash val="solid"/>
              <a:headEnd type="none" w="sm" len="sm"/>
              <a:tailEnd type="none" w="sm" len="sm"/>
            </a:ln>
          </p:spPr>
          <p:txBody>
            <a:bodyPr/>
            <a:lstStyle/>
            <a:p>
              <a:endParaRPr lang="es-MX"/>
            </a:p>
          </p:txBody>
        </p:sp>
        <p:sp>
          <p:nvSpPr>
            <p:cNvPr id="7" name="AutoShape 7"/>
            <p:cNvSpPr/>
            <p:nvPr/>
          </p:nvSpPr>
          <p:spPr>
            <a:xfrm>
              <a:off x="15095" y="998744"/>
              <a:ext cx="15501382" cy="0"/>
            </a:xfrm>
            <a:prstGeom prst="line">
              <a:avLst/>
            </a:prstGeom>
            <a:ln w="38100" cap="flat">
              <a:solidFill>
                <a:srgbClr val="000000"/>
              </a:solidFill>
              <a:prstDash val="solid"/>
              <a:headEnd type="none" w="sm" len="sm"/>
              <a:tailEnd type="none" w="sm" len="sm"/>
            </a:ln>
          </p:spPr>
          <p:txBody>
            <a:bodyPr/>
            <a:lstStyle/>
            <a:p>
              <a:endParaRPr lang="es-MX"/>
            </a:p>
          </p:txBody>
        </p:sp>
        <p:sp>
          <p:nvSpPr>
            <p:cNvPr id="8" name="AutoShape 8"/>
            <p:cNvSpPr/>
            <p:nvPr/>
          </p:nvSpPr>
          <p:spPr>
            <a:xfrm flipH="1" flipV="1">
              <a:off x="10372932" y="999105"/>
              <a:ext cx="3654" cy="963671"/>
            </a:xfrm>
            <a:prstGeom prst="line">
              <a:avLst/>
            </a:prstGeom>
            <a:ln w="38100" cap="flat">
              <a:solidFill>
                <a:srgbClr val="000000"/>
              </a:solidFill>
              <a:prstDash val="solid"/>
              <a:headEnd type="none" w="sm" len="sm"/>
              <a:tailEnd type="none" w="sm" len="sm"/>
            </a:ln>
          </p:spPr>
          <p:txBody>
            <a:bodyPr/>
            <a:lstStyle/>
            <a:p>
              <a:endParaRPr lang="es-MX"/>
            </a:p>
          </p:txBody>
        </p:sp>
        <p:sp>
          <p:nvSpPr>
            <p:cNvPr id="9" name="AutoShape 9"/>
            <p:cNvSpPr/>
            <p:nvPr/>
          </p:nvSpPr>
          <p:spPr>
            <a:xfrm flipH="1" flipV="1">
              <a:off x="15516477" y="999105"/>
              <a:ext cx="10796" cy="963671"/>
            </a:xfrm>
            <a:prstGeom prst="line">
              <a:avLst/>
            </a:prstGeom>
            <a:ln w="38100" cap="flat">
              <a:solidFill>
                <a:srgbClr val="000000"/>
              </a:solidFill>
              <a:prstDash val="solid"/>
              <a:headEnd type="none" w="sm" len="sm"/>
              <a:tailEnd type="none" w="sm" len="sm"/>
            </a:ln>
          </p:spPr>
          <p:txBody>
            <a:bodyPr/>
            <a:lstStyle/>
            <a:p>
              <a:endParaRPr lang="es-MX"/>
            </a:p>
          </p:txBody>
        </p:sp>
      </p:grpSp>
      <p:grpSp>
        <p:nvGrpSpPr>
          <p:cNvPr id="10" name="Group 10"/>
          <p:cNvGrpSpPr/>
          <p:nvPr/>
        </p:nvGrpSpPr>
        <p:grpSpPr>
          <a:xfrm>
            <a:off x="2591855" y="1426423"/>
            <a:ext cx="13160517" cy="897560"/>
            <a:chOff x="0" y="0"/>
            <a:chExt cx="3463756" cy="236231"/>
          </a:xfrm>
        </p:grpSpPr>
        <p:sp>
          <p:nvSpPr>
            <p:cNvPr id="11" name="Freeform 11"/>
            <p:cNvSpPr/>
            <p:nvPr/>
          </p:nvSpPr>
          <p:spPr>
            <a:xfrm>
              <a:off x="0" y="0"/>
              <a:ext cx="3463756" cy="236231"/>
            </a:xfrm>
            <a:custGeom>
              <a:avLst/>
              <a:gdLst/>
              <a:ahLst/>
              <a:cxnLst/>
              <a:rect l="l" t="t" r="r" b="b"/>
              <a:pathLst>
                <a:path w="3463756" h="236231">
                  <a:moveTo>
                    <a:pt x="30002" y="0"/>
                  </a:moveTo>
                  <a:lnTo>
                    <a:pt x="3433754" y="0"/>
                  </a:lnTo>
                  <a:cubicBezTo>
                    <a:pt x="3441711" y="0"/>
                    <a:pt x="3449342" y="3161"/>
                    <a:pt x="3454969" y="8787"/>
                  </a:cubicBezTo>
                  <a:cubicBezTo>
                    <a:pt x="3460595" y="14414"/>
                    <a:pt x="3463756" y="22045"/>
                    <a:pt x="3463756" y="30002"/>
                  </a:cubicBezTo>
                  <a:lnTo>
                    <a:pt x="3463756" y="206230"/>
                  </a:lnTo>
                  <a:cubicBezTo>
                    <a:pt x="3463756" y="214187"/>
                    <a:pt x="3460595" y="221818"/>
                    <a:pt x="3454969" y="227444"/>
                  </a:cubicBezTo>
                  <a:cubicBezTo>
                    <a:pt x="3449342" y="233071"/>
                    <a:pt x="3441711" y="236231"/>
                    <a:pt x="3433754" y="236231"/>
                  </a:cubicBezTo>
                  <a:lnTo>
                    <a:pt x="30002" y="236231"/>
                  </a:lnTo>
                  <a:cubicBezTo>
                    <a:pt x="13432" y="236231"/>
                    <a:pt x="0" y="222799"/>
                    <a:pt x="0" y="206230"/>
                  </a:cubicBezTo>
                  <a:lnTo>
                    <a:pt x="0" y="30002"/>
                  </a:lnTo>
                  <a:cubicBezTo>
                    <a:pt x="0" y="13432"/>
                    <a:pt x="13432" y="0"/>
                    <a:pt x="30002" y="0"/>
                  </a:cubicBezTo>
                  <a:close/>
                </a:path>
              </a:pathLst>
            </a:custGeom>
            <a:solidFill>
              <a:srgbClr val="F1F1F1"/>
            </a:solidFill>
          </p:spPr>
          <p:txBody>
            <a:bodyPr/>
            <a:lstStyle/>
            <a:p>
              <a:endParaRPr lang="es-MX"/>
            </a:p>
          </p:txBody>
        </p:sp>
        <p:sp>
          <p:nvSpPr>
            <p:cNvPr id="12" name="TextBox 12"/>
            <p:cNvSpPr txBox="1"/>
            <p:nvPr/>
          </p:nvSpPr>
          <p:spPr>
            <a:xfrm>
              <a:off x="0" y="-95250"/>
              <a:ext cx="3463756" cy="331481"/>
            </a:xfrm>
            <a:prstGeom prst="rect">
              <a:avLst/>
            </a:prstGeom>
          </p:spPr>
          <p:txBody>
            <a:bodyPr lIns="50800" tIns="50800" rIns="50800" bIns="50800" rtlCol="0" anchor="ctr"/>
            <a:lstStyle/>
            <a:p>
              <a:pPr marL="0" lvl="0" indent="0" algn="ctr">
                <a:lnSpc>
                  <a:spcPts val="5879"/>
                </a:lnSpc>
                <a:spcBef>
                  <a:spcPct val="0"/>
                </a:spcBef>
              </a:pPr>
              <a:r>
                <a:rPr lang="en-US" sz="4199" b="1">
                  <a:solidFill>
                    <a:srgbClr val="010204"/>
                  </a:solidFill>
                  <a:latin typeface="Archivo Narrow Bold"/>
                  <a:ea typeface="Archivo Narrow Bold"/>
                  <a:cs typeface="Archivo Narrow Bold"/>
                  <a:sym typeface="Archivo Narrow Bold"/>
                </a:rPr>
                <a:t>M</a:t>
              </a:r>
              <a:r>
                <a:rPr lang="en-US" sz="4199" b="1" u="none" strike="noStrike">
                  <a:solidFill>
                    <a:srgbClr val="010204"/>
                  </a:solidFill>
                  <a:latin typeface="Archivo Narrow Bold"/>
                  <a:ea typeface="Archivo Narrow Bold"/>
                  <a:cs typeface="Archivo Narrow Bold"/>
                  <a:sym typeface="Archivo Narrow Bold"/>
                </a:rPr>
                <a:t>ETODOLOGÍA</a:t>
              </a:r>
            </a:p>
          </p:txBody>
        </p:sp>
      </p:grpSp>
      <p:grpSp>
        <p:nvGrpSpPr>
          <p:cNvPr id="13" name="Group 13"/>
          <p:cNvGrpSpPr/>
          <p:nvPr/>
        </p:nvGrpSpPr>
        <p:grpSpPr>
          <a:xfrm>
            <a:off x="1558482" y="3594695"/>
            <a:ext cx="3474509" cy="674174"/>
            <a:chOff x="0" y="0"/>
            <a:chExt cx="914818" cy="177506"/>
          </a:xfrm>
        </p:grpSpPr>
        <p:sp>
          <p:nvSpPr>
            <p:cNvPr id="14" name="Freeform 14"/>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EDC0C1"/>
            </a:solidFill>
            <a:ln cap="rnd">
              <a:noFill/>
              <a:prstDash val="solid"/>
              <a:round/>
            </a:ln>
          </p:spPr>
          <p:txBody>
            <a:bodyPr/>
            <a:lstStyle/>
            <a:p>
              <a:endParaRPr lang="es-MX"/>
            </a:p>
          </p:txBody>
        </p:sp>
        <p:sp>
          <p:nvSpPr>
            <p:cNvPr id="15" name="TextBox 15"/>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Análisis del p</a:t>
              </a:r>
              <a:r>
                <a:rPr lang="en-US" sz="2199" u="none" strike="noStrike">
                  <a:solidFill>
                    <a:srgbClr val="010204"/>
                  </a:solidFill>
                  <a:latin typeface="Archivo Narrow"/>
                  <a:ea typeface="Archivo Narrow"/>
                  <a:cs typeface="Archivo Narrow"/>
                  <a:sym typeface="Archivo Narrow"/>
                </a:rPr>
                <a:t>roblema</a:t>
              </a:r>
            </a:p>
          </p:txBody>
        </p:sp>
      </p:grpSp>
      <p:grpSp>
        <p:nvGrpSpPr>
          <p:cNvPr id="16" name="Group 16"/>
          <p:cNvGrpSpPr/>
          <p:nvPr/>
        </p:nvGrpSpPr>
        <p:grpSpPr>
          <a:xfrm>
            <a:off x="5472086" y="3594695"/>
            <a:ext cx="3474509" cy="674174"/>
            <a:chOff x="0" y="0"/>
            <a:chExt cx="914818" cy="177506"/>
          </a:xfrm>
        </p:grpSpPr>
        <p:sp>
          <p:nvSpPr>
            <p:cNvPr id="17" name="Freeform 17"/>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D5D8B9"/>
            </a:solidFill>
            <a:ln cap="rnd">
              <a:noFill/>
              <a:prstDash val="solid"/>
              <a:round/>
            </a:ln>
          </p:spPr>
          <p:txBody>
            <a:bodyPr/>
            <a:lstStyle/>
            <a:p>
              <a:endParaRPr lang="es-MX"/>
            </a:p>
          </p:txBody>
        </p:sp>
        <p:sp>
          <p:nvSpPr>
            <p:cNvPr id="18" name="TextBox 18"/>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Diseño de solucion</a:t>
              </a:r>
            </a:p>
          </p:txBody>
        </p:sp>
      </p:grpSp>
      <p:grpSp>
        <p:nvGrpSpPr>
          <p:cNvPr id="19" name="Group 19"/>
          <p:cNvGrpSpPr/>
          <p:nvPr/>
        </p:nvGrpSpPr>
        <p:grpSpPr>
          <a:xfrm>
            <a:off x="9342349" y="3594695"/>
            <a:ext cx="3474509" cy="898322"/>
            <a:chOff x="0" y="0"/>
            <a:chExt cx="914818" cy="236523"/>
          </a:xfrm>
        </p:grpSpPr>
        <p:sp>
          <p:nvSpPr>
            <p:cNvPr id="20" name="Freeform 20"/>
            <p:cNvSpPr/>
            <p:nvPr/>
          </p:nvSpPr>
          <p:spPr>
            <a:xfrm>
              <a:off x="0" y="0"/>
              <a:ext cx="914818" cy="236523"/>
            </a:xfrm>
            <a:custGeom>
              <a:avLst/>
              <a:gdLst/>
              <a:ahLst/>
              <a:cxnLst/>
              <a:rect l="l" t="t" r="r" b="b"/>
              <a:pathLst>
                <a:path w="914818" h="236523">
                  <a:moveTo>
                    <a:pt x="113638" y="0"/>
                  </a:moveTo>
                  <a:lnTo>
                    <a:pt x="801180" y="0"/>
                  </a:lnTo>
                  <a:cubicBezTo>
                    <a:pt x="831318" y="0"/>
                    <a:pt x="860223" y="11973"/>
                    <a:pt x="881534" y="33284"/>
                  </a:cubicBezTo>
                  <a:cubicBezTo>
                    <a:pt x="902845" y="54595"/>
                    <a:pt x="914818" y="83500"/>
                    <a:pt x="914818" y="113638"/>
                  </a:cubicBezTo>
                  <a:lnTo>
                    <a:pt x="914818" y="122884"/>
                  </a:lnTo>
                  <a:cubicBezTo>
                    <a:pt x="914818" y="185645"/>
                    <a:pt x="863940" y="236523"/>
                    <a:pt x="801180" y="236523"/>
                  </a:cubicBezTo>
                  <a:lnTo>
                    <a:pt x="113638" y="236523"/>
                  </a:lnTo>
                  <a:cubicBezTo>
                    <a:pt x="83500" y="236523"/>
                    <a:pt x="54595" y="224550"/>
                    <a:pt x="33284" y="203239"/>
                  </a:cubicBezTo>
                  <a:cubicBezTo>
                    <a:pt x="11973" y="181928"/>
                    <a:pt x="0" y="153023"/>
                    <a:pt x="0" y="122884"/>
                  </a:cubicBezTo>
                  <a:lnTo>
                    <a:pt x="0" y="113638"/>
                  </a:lnTo>
                  <a:cubicBezTo>
                    <a:pt x="0" y="83500"/>
                    <a:pt x="11973" y="54595"/>
                    <a:pt x="33284" y="33284"/>
                  </a:cubicBezTo>
                  <a:cubicBezTo>
                    <a:pt x="54595" y="11973"/>
                    <a:pt x="83500" y="0"/>
                    <a:pt x="113638" y="0"/>
                  </a:cubicBezTo>
                  <a:close/>
                </a:path>
              </a:pathLst>
            </a:custGeom>
            <a:solidFill>
              <a:srgbClr val="CFAACD"/>
            </a:solidFill>
            <a:ln cap="rnd">
              <a:noFill/>
              <a:prstDash val="solid"/>
              <a:round/>
            </a:ln>
          </p:spPr>
          <p:txBody>
            <a:bodyPr/>
            <a:lstStyle/>
            <a:p>
              <a:endParaRPr lang="es-MX"/>
            </a:p>
          </p:txBody>
        </p:sp>
        <p:sp>
          <p:nvSpPr>
            <p:cNvPr id="21" name="TextBox 21"/>
            <p:cNvSpPr txBox="1"/>
            <p:nvPr/>
          </p:nvSpPr>
          <p:spPr>
            <a:xfrm>
              <a:off x="0" y="-47625"/>
              <a:ext cx="914818" cy="284148"/>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V</a:t>
              </a:r>
              <a:r>
                <a:rPr lang="en-US" sz="2199" u="none" strike="noStrike">
                  <a:solidFill>
                    <a:srgbClr val="010204"/>
                  </a:solidFill>
                  <a:latin typeface="Archivo Narrow"/>
                  <a:ea typeface="Archivo Narrow"/>
                  <a:cs typeface="Archivo Narrow"/>
                  <a:sym typeface="Archivo Narrow"/>
                </a:rPr>
                <a:t>erificación vs corrida de escritorio</a:t>
              </a:r>
            </a:p>
          </p:txBody>
        </p:sp>
      </p:grpSp>
      <p:grpSp>
        <p:nvGrpSpPr>
          <p:cNvPr id="22" name="Group 22"/>
          <p:cNvGrpSpPr/>
          <p:nvPr/>
        </p:nvGrpSpPr>
        <p:grpSpPr>
          <a:xfrm>
            <a:off x="13255009" y="3594695"/>
            <a:ext cx="3474509" cy="674174"/>
            <a:chOff x="0" y="0"/>
            <a:chExt cx="914818" cy="177506"/>
          </a:xfrm>
        </p:grpSpPr>
        <p:sp>
          <p:nvSpPr>
            <p:cNvPr id="23" name="Freeform 23"/>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B6C9DE"/>
            </a:solidFill>
            <a:ln cap="rnd">
              <a:noFill/>
              <a:prstDash val="solid"/>
              <a:round/>
            </a:ln>
          </p:spPr>
          <p:txBody>
            <a:bodyPr/>
            <a:lstStyle/>
            <a:p>
              <a:endParaRPr lang="es-MX"/>
            </a:p>
          </p:txBody>
        </p:sp>
        <p:sp>
          <p:nvSpPr>
            <p:cNvPr id="24" name="TextBox 24"/>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Co</a:t>
              </a:r>
              <a:r>
                <a:rPr lang="en-US" sz="2199" u="none" strike="noStrike">
                  <a:solidFill>
                    <a:srgbClr val="010204"/>
                  </a:solidFill>
                  <a:latin typeface="Archivo Narrow"/>
                  <a:ea typeface="Archivo Narrow"/>
                  <a:cs typeface="Archivo Narrow"/>
                  <a:sym typeface="Archivo Narrow"/>
                </a:rPr>
                <a:t>nstrucción</a:t>
              </a:r>
            </a:p>
          </p:txBody>
        </p:sp>
      </p:grpSp>
      <p:grpSp>
        <p:nvGrpSpPr>
          <p:cNvPr id="25" name="Group 25"/>
          <p:cNvGrpSpPr/>
          <p:nvPr/>
        </p:nvGrpSpPr>
        <p:grpSpPr>
          <a:xfrm>
            <a:off x="1558482" y="4782927"/>
            <a:ext cx="3474509" cy="674174"/>
            <a:chOff x="0" y="0"/>
            <a:chExt cx="914818" cy="177506"/>
          </a:xfrm>
        </p:grpSpPr>
        <p:sp>
          <p:nvSpPr>
            <p:cNvPr id="26" name="Freeform 26"/>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EDC0C1"/>
            </a:solidFill>
            <a:ln cap="rnd">
              <a:noFill/>
              <a:prstDash val="solid"/>
              <a:round/>
            </a:ln>
          </p:spPr>
          <p:txBody>
            <a:bodyPr/>
            <a:lstStyle/>
            <a:p>
              <a:endParaRPr lang="es-MX"/>
            </a:p>
          </p:txBody>
        </p:sp>
        <p:sp>
          <p:nvSpPr>
            <p:cNvPr id="27" name="TextBox 27"/>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L</a:t>
              </a:r>
              <a:r>
                <a:rPr lang="en-US" sz="2199" u="none" strike="noStrike">
                  <a:solidFill>
                    <a:srgbClr val="010204"/>
                  </a:solidFill>
                  <a:latin typeface="Archivo Narrow"/>
                  <a:ea typeface="Archivo Narrow"/>
                  <a:cs typeface="Archivo Narrow"/>
                  <a:sym typeface="Archivo Narrow"/>
                </a:rPr>
                <a:t>ectura del problema</a:t>
              </a:r>
            </a:p>
          </p:txBody>
        </p:sp>
      </p:grpSp>
      <p:grpSp>
        <p:nvGrpSpPr>
          <p:cNvPr id="28" name="Group 28"/>
          <p:cNvGrpSpPr/>
          <p:nvPr/>
        </p:nvGrpSpPr>
        <p:grpSpPr>
          <a:xfrm>
            <a:off x="5472086" y="4782927"/>
            <a:ext cx="3474509" cy="674174"/>
            <a:chOff x="0" y="0"/>
            <a:chExt cx="914818" cy="177506"/>
          </a:xfrm>
        </p:grpSpPr>
        <p:sp>
          <p:nvSpPr>
            <p:cNvPr id="29" name="Freeform 29"/>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D5D8B9"/>
            </a:solidFill>
            <a:ln cap="rnd">
              <a:noFill/>
              <a:prstDash val="solid"/>
              <a:round/>
            </a:ln>
          </p:spPr>
          <p:txBody>
            <a:bodyPr/>
            <a:lstStyle/>
            <a:p>
              <a:endParaRPr lang="es-MX"/>
            </a:p>
          </p:txBody>
        </p:sp>
        <p:sp>
          <p:nvSpPr>
            <p:cNvPr id="30" name="TextBox 30"/>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Pseud</a:t>
              </a:r>
              <a:r>
                <a:rPr lang="en-US" sz="2199" u="none" strike="noStrike">
                  <a:solidFill>
                    <a:srgbClr val="010204"/>
                  </a:solidFill>
                  <a:latin typeface="Archivo Narrow"/>
                  <a:ea typeface="Archivo Narrow"/>
                  <a:cs typeface="Archivo Narrow"/>
                  <a:sym typeface="Archivo Narrow"/>
                </a:rPr>
                <a:t>ocódigo</a:t>
              </a:r>
            </a:p>
          </p:txBody>
        </p:sp>
      </p:grpSp>
      <p:grpSp>
        <p:nvGrpSpPr>
          <p:cNvPr id="31" name="Group 31"/>
          <p:cNvGrpSpPr/>
          <p:nvPr/>
        </p:nvGrpSpPr>
        <p:grpSpPr>
          <a:xfrm>
            <a:off x="9342349" y="5120014"/>
            <a:ext cx="3474509" cy="674174"/>
            <a:chOff x="0" y="0"/>
            <a:chExt cx="914818" cy="177506"/>
          </a:xfrm>
        </p:grpSpPr>
        <p:sp>
          <p:nvSpPr>
            <p:cNvPr id="32" name="Freeform 32"/>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CFAACD"/>
            </a:solidFill>
            <a:ln cap="rnd">
              <a:noFill/>
              <a:prstDash val="solid"/>
              <a:round/>
            </a:ln>
          </p:spPr>
          <p:txBody>
            <a:bodyPr/>
            <a:lstStyle/>
            <a:p>
              <a:endParaRPr lang="es-MX"/>
            </a:p>
          </p:txBody>
        </p:sp>
        <p:sp>
          <p:nvSpPr>
            <p:cNvPr id="33" name="TextBox 33"/>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Pr</a:t>
              </a:r>
              <a:r>
                <a:rPr lang="en-US" sz="2199" u="none" strike="noStrike">
                  <a:solidFill>
                    <a:srgbClr val="010204"/>
                  </a:solidFill>
                  <a:latin typeface="Archivo Narrow"/>
                  <a:ea typeface="Archivo Narrow"/>
                  <a:cs typeface="Archivo Narrow"/>
                  <a:sym typeface="Archivo Narrow"/>
                </a:rPr>
                <a:t>uebas de escritorio</a:t>
              </a:r>
            </a:p>
          </p:txBody>
        </p:sp>
      </p:grpSp>
      <p:grpSp>
        <p:nvGrpSpPr>
          <p:cNvPr id="34" name="Group 34"/>
          <p:cNvGrpSpPr/>
          <p:nvPr/>
        </p:nvGrpSpPr>
        <p:grpSpPr>
          <a:xfrm>
            <a:off x="13255009" y="4782927"/>
            <a:ext cx="3474509" cy="674174"/>
            <a:chOff x="0" y="0"/>
            <a:chExt cx="914818" cy="177506"/>
          </a:xfrm>
        </p:grpSpPr>
        <p:sp>
          <p:nvSpPr>
            <p:cNvPr id="35" name="Freeform 35"/>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B6C9DE"/>
            </a:solidFill>
            <a:ln cap="rnd">
              <a:noFill/>
              <a:prstDash val="solid"/>
              <a:round/>
            </a:ln>
          </p:spPr>
          <p:txBody>
            <a:bodyPr/>
            <a:lstStyle/>
            <a:p>
              <a:endParaRPr lang="es-MX"/>
            </a:p>
          </p:txBody>
        </p:sp>
        <p:sp>
          <p:nvSpPr>
            <p:cNvPr id="36" name="TextBox 36"/>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Cod</a:t>
              </a:r>
              <a:r>
                <a:rPr lang="en-US" sz="2199" u="none" strike="noStrike">
                  <a:solidFill>
                    <a:srgbClr val="010204"/>
                  </a:solidFill>
                  <a:latin typeface="Archivo Narrow"/>
                  <a:ea typeface="Archivo Narrow"/>
                  <a:cs typeface="Archivo Narrow"/>
                  <a:sym typeface="Archivo Narrow"/>
                </a:rPr>
                <a:t>ificar en leng.Prog</a:t>
              </a:r>
            </a:p>
          </p:txBody>
        </p:sp>
      </p:grpSp>
      <p:grpSp>
        <p:nvGrpSpPr>
          <p:cNvPr id="37" name="Group 37"/>
          <p:cNvGrpSpPr/>
          <p:nvPr/>
        </p:nvGrpSpPr>
        <p:grpSpPr>
          <a:xfrm>
            <a:off x="1558482" y="5971451"/>
            <a:ext cx="3474509" cy="674174"/>
            <a:chOff x="0" y="0"/>
            <a:chExt cx="914818" cy="177506"/>
          </a:xfrm>
        </p:grpSpPr>
        <p:sp>
          <p:nvSpPr>
            <p:cNvPr id="38" name="Freeform 38"/>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EDC0C1"/>
            </a:solidFill>
            <a:ln cap="rnd">
              <a:noFill/>
              <a:prstDash val="solid"/>
              <a:round/>
            </a:ln>
          </p:spPr>
          <p:txBody>
            <a:bodyPr/>
            <a:lstStyle/>
            <a:p>
              <a:endParaRPr lang="es-MX"/>
            </a:p>
          </p:txBody>
        </p:sp>
        <p:sp>
          <p:nvSpPr>
            <p:cNvPr id="39" name="TextBox 39"/>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dirty="0">
                  <a:solidFill>
                    <a:srgbClr val="010204"/>
                  </a:solidFill>
                  <a:latin typeface="Archivo Narrow"/>
                  <a:ea typeface="Archivo Narrow"/>
                  <a:cs typeface="Archivo Narrow"/>
                  <a:sym typeface="Archivo Narrow"/>
                </a:rPr>
                <a:t>Id. D</a:t>
              </a:r>
              <a:r>
                <a:rPr lang="en-US" sz="2199" u="none" strike="noStrike" dirty="0">
                  <a:solidFill>
                    <a:srgbClr val="010204"/>
                  </a:solidFill>
                  <a:latin typeface="Archivo Narrow"/>
                  <a:ea typeface="Archivo Narrow"/>
                  <a:cs typeface="Archivo Narrow"/>
                  <a:sym typeface="Archivo Narrow"/>
                </a:rPr>
                <a:t>atos de entrada</a:t>
              </a:r>
            </a:p>
          </p:txBody>
        </p:sp>
      </p:grpSp>
      <p:grpSp>
        <p:nvGrpSpPr>
          <p:cNvPr id="40" name="Group 40"/>
          <p:cNvGrpSpPr/>
          <p:nvPr/>
        </p:nvGrpSpPr>
        <p:grpSpPr>
          <a:xfrm>
            <a:off x="5472086" y="5971451"/>
            <a:ext cx="3474509" cy="674174"/>
            <a:chOff x="0" y="0"/>
            <a:chExt cx="914818" cy="177506"/>
          </a:xfrm>
        </p:grpSpPr>
        <p:sp>
          <p:nvSpPr>
            <p:cNvPr id="41" name="Freeform 41"/>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D5D8B9"/>
            </a:solidFill>
            <a:ln cap="rnd">
              <a:noFill/>
              <a:prstDash val="solid"/>
              <a:round/>
            </a:ln>
          </p:spPr>
          <p:txBody>
            <a:bodyPr/>
            <a:lstStyle/>
            <a:p>
              <a:endParaRPr lang="es-MX"/>
            </a:p>
          </p:txBody>
        </p:sp>
        <p:sp>
          <p:nvSpPr>
            <p:cNvPr id="42" name="TextBox 42"/>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Diagramas (flujo, bloques, etc.)</a:t>
              </a:r>
            </a:p>
          </p:txBody>
        </p:sp>
      </p:grpSp>
      <p:grpSp>
        <p:nvGrpSpPr>
          <p:cNvPr id="43" name="Group 43"/>
          <p:cNvGrpSpPr/>
          <p:nvPr/>
        </p:nvGrpSpPr>
        <p:grpSpPr>
          <a:xfrm>
            <a:off x="13255009" y="5971451"/>
            <a:ext cx="3474509" cy="674174"/>
            <a:chOff x="0" y="0"/>
            <a:chExt cx="914818" cy="177506"/>
          </a:xfrm>
        </p:grpSpPr>
        <p:sp>
          <p:nvSpPr>
            <p:cNvPr id="44" name="Freeform 44"/>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B6C9DE"/>
            </a:solidFill>
            <a:ln cap="rnd">
              <a:noFill/>
              <a:prstDash val="solid"/>
              <a:round/>
            </a:ln>
          </p:spPr>
          <p:txBody>
            <a:bodyPr/>
            <a:lstStyle/>
            <a:p>
              <a:endParaRPr lang="es-MX"/>
            </a:p>
          </p:txBody>
        </p:sp>
        <p:sp>
          <p:nvSpPr>
            <p:cNvPr id="45" name="TextBox 45"/>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Ej</a:t>
              </a:r>
              <a:r>
                <a:rPr lang="en-US" sz="2199" u="none" strike="noStrike">
                  <a:solidFill>
                    <a:srgbClr val="010204"/>
                  </a:solidFill>
                  <a:latin typeface="Archivo Narrow"/>
                  <a:ea typeface="Archivo Narrow"/>
                  <a:cs typeface="Archivo Narrow"/>
                  <a:sym typeface="Archivo Narrow"/>
                </a:rPr>
                <a:t>ecución</a:t>
              </a:r>
            </a:p>
          </p:txBody>
        </p:sp>
      </p:grpSp>
      <p:grpSp>
        <p:nvGrpSpPr>
          <p:cNvPr id="46" name="Group 46"/>
          <p:cNvGrpSpPr/>
          <p:nvPr/>
        </p:nvGrpSpPr>
        <p:grpSpPr>
          <a:xfrm>
            <a:off x="1558482" y="7061013"/>
            <a:ext cx="3474509" cy="674174"/>
            <a:chOff x="0" y="0"/>
            <a:chExt cx="914818" cy="177506"/>
          </a:xfrm>
        </p:grpSpPr>
        <p:sp>
          <p:nvSpPr>
            <p:cNvPr id="47" name="Freeform 47"/>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EDC0C1"/>
            </a:solidFill>
            <a:ln cap="rnd">
              <a:noFill/>
              <a:prstDash val="solid"/>
              <a:round/>
            </a:ln>
          </p:spPr>
          <p:txBody>
            <a:bodyPr/>
            <a:lstStyle/>
            <a:p>
              <a:endParaRPr lang="es-MX"/>
            </a:p>
          </p:txBody>
        </p:sp>
        <p:sp>
          <p:nvSpPr>
            <p:cNvPr id="48" name="TextBox 48"/>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Oper</a:t>
              </a:r>
              <a:r>
                <a:rPr lang="en-US" sz="2199" u="none" strike="noStrike">
                  <a:solidFill>
                    <a:srgbClr val="010204"/>
                  </a:solidFill>
                  <a:latin typeface="Archivo Narrow"/>
                  <a:ea typeface="Archivo Narrow"/>
                  <a:cs typeface="Archivo Narrow"/>
                  <a:sym typeface="Archivo Narrow"/>
                </a:rPr>
                <a:t>aciones</a:t>
              </a:r>
            </a:p>
          </p:txBody>
        </p:sp>
      </p:grpSp>
      <p:grpSp>
        <p:nvGrpSpPr>
          <p:cNvPr id="49" name="Group 49"/>
          <p:cNvGrpSpPr/>
          <p:nvPr/>
        </p:nvGrpSpPr>
        <p:grpSpPr>
          <a:xfrm>
            <a:off x="1558482" y="8154286"/>
            <a:ext cx="3474509" cy="674174"/>
            <a:chOff x="0" y="0"/>
            <a:chExt cx="914818" cy="177506"/>
          </a:xfrm>
        </p:grpSpPr>
        <p:sp>
          <p:nvSpPr>
            <p:cNvPr id="50" name="Freeform 50"/>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EDC0C1"/>
            </a:solidFill>
            <a:ln cap="rnd">
              <a:noFill/>
              <a:prstDash val="solid"/>
              <a:round/>
            </a:ln>
          </p:spPr>
          <p:txBody>
            <a:bodyPr/>
            <a:lstStyle/>
            <a:p>
              <a:endParaRPr lang="es-MX"/>
            </a:p>
          </p:txBody>
        </p:sp>
        <p:sp>
          <p:nvSpPr>
            <p:cNvPr id="51" name="TextBox 51"/>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dirty="0">
                  <a:solidFill>
                    <a:srgbClr val="010204"/>
                  </a:solidFill>
                  <a:latin typeface="Archivo Narrow"/>
                  <a:ea typeface="Archivo Narrow"/>
                  <a:cs typeface="Archivo Narrow"/>
                  <a:sym typeface="Archivo Narrow"/>
                </a:rPr>
                <a:t>Id. D</a:t>
              </a:r>
              <a:r>
                <a:rPr lang="en-US" sz="2199" u="none" strike="noStrike" dirty="0">
                  <a:solidFill>
                    <a:srgbClr val="010204"/>
                  </a:solidFill>
                  <a:latin typeface="Archivo Narrow"/>
                  <a:ea typeface="Archivo Narrow"/>
                  <a:cs typeface="Archivo Narrow"/>
                  <a:sym typeface="Archivo Narrow"/>
                </a:rPr>
                <a:t>atos de </a:t>
              </a:r>
              <a:r>
                <a:rPr lang="en-US" sz="2199" u="none" strike="noStrike" dirty="0" err="1">
                  <a:solidFill>
                    <a:srgbClr val="010204"/>
                  </a:solidFill>
                  <a:latin typeface="Archivo Narrow"/>
                  <a:ea typeface="Archivo Narrow"/>
                  <a:cs typeface="Archivo Narrow"/>
                  <a:sym typeface="Archivo Narrow"/>
                </a:rPr>
                <a:t>salida</a:t>
              </a:r>
              <a:endParaRPr lang="en-US" sz="2199" u="none" strike="noStrike" dirty="0">
                <a:solidFill>
                  <a:srgbClr val="010204"/>
                </a:solidFill>
                <a:latin typeface="Archivo Narrow"/>
                <a:ea typeface="Archivo Narrow"/>
                <a:cs typeface="Archivo Narrow"/>
                <a:sym typeface="Archivo Narrow"/>
              </a:endParaRPr>
            </a:p>
          </p:txBody>
        </p:sp>
      </p:grpSp>
      <p:grpSp>
        <p:nvGrpSpPr>
          <p:cNvPr id="52" name="Group 52"/>
          <p:cNvGrpSpPr/>
          <p:nvPr/>
        </p:nvGrpSpPr>
        <p:grpSpPr>
          <a:xfrm>
            <a:off x="1558482" y="9247560"/>
            <a:ext cx="3474509" cy="674174"/>
            <a:chOff x="0" y="0"/>
            <a:chExt cx="914818" cy="177506"/>
          </a:xfrm>
        </p:grpSpPr>
        <p:sp>
          <p:nvSpPr>
            <p:cNvPr id="53" name="Freeform 53"/>
            <p:cNvSpPr/>
            <p:nvPr/>
          </p:nvSpPr>
          <p:spPr>
            <a:xfrm>
              <a:off x="0" y="0"/>
              <a:ext cx="914818" cy="177506"/>
            </a:xfrm>
            <a:custGeom>
              <a:avLst/>
              <a:gdLst/>
              <a:ahLst/>
              <a:cxnLst/>
              <a:rect l="l" t="t" r="r" b="b"/>
              <a:pathLst>
                <a:path w="914818" h="177506">
                  <a:moveTo>
                    <a:pt x="88753" y="0"/>
                  </a:moveTo>
                  <a:lnTo>
                    <a:pt x="826065" y="0"/>
                  </a:lnTo>
                  <a:cubicBezTo>
                    <a:pt x="849604" y="0"/>
                    <a:pt x="872179" y="9351"/>
                    <a:pt x="888823" y="25995"/>
                  </a:cubicBezTo>
                  <a:cubicBezTo>
                    <a:pt x="905467" y="42640"/>
                    <a:pt x="914818" y="65214"/>
                    <a:pt x="914818" y="88753"/>
                  </a:cubicBezTo>
                  <a:lnTo>
                    <a:pt x="914818" y="88753"/>
                  </a:lnTo>
                  <a:cubicBezTo>
                    <a:pt x="914818" y="137770"/>
                    <a:pt x="875082" y="177506"/>
                    <a:pt x="826065" y="177506"/>
                  </a:cubicBezTo>
                  <a:lnTo>
                    <a:pt x="88753" y="177506"/>
                  </a:lnTo>
                  <a:cubicBezTo>
                    <a:pt x="65214" y="177506"/>
                    <a:pt x="42640" y="168155"/>
                    <a:pt x="25995" y="151511"/>
                  </a:cubicBezTo>
                  <a:cubicBezTo>
                    <a:pt x="9351" y="134866"/>
                    <a:pt x="0" y="112292"/>
                    <a:pt x="0" y="88753"/>
                  </a:cubicBezTo>
                  <a:lnTo>
                    <a:pt x="0" y="88753"/>
                  </a:lnTo>
                  <a:cubicBezTo>
                    <a:pt x="0" y="65214"/>
                    <a:pt x="9351" y="42640"/>
                    <a:pt x="25995" y="25995"/>
                  </a:cubicBezTo>
                  <a:cubicBezTo>
                    <a:pt x="42640" y="9351"/>
                    <a:pt x="65214" y="0"/>
                    <a:pt x="88753" y="0"/>
                  </a:cubicBezTo>
                  <a:close/>
                </a:path>
              </a:pathLst>
            </a:custGeom>
            <a:solidFill>
              <a:srgbClr val="EDC0C1"/>
            </a:solidFill>
            <a:ln cap="rnd">
              <a:noFill/>
              <a:prstDash val="solid"/>
              <a:round/>
            </a:ln>
          </p:spPr>
          <p:txBody>
            <a:bodyPr/>
            <a:lstStyle/>
            <a:p>
              <a:endParaRPr lang="es-MX"/>
            </a:p>
          </p:txBody>
        </p:sp>
        <p:sp>
          <p:nvSpPr>
            <p:cNvPr id="54" name="TextBox 54"/>
            <p:cNvSpPr txBox="1"/>
            <p:nvPr/>
          </p:nvSpPr>
          <p:spPr>
            <a:xfrm>
              <a:off x="0" y="-47625"/>
              <a:ext cx="914818" cy="225131"/>
            </a:xfrm>
            <a:prstGeom prst="rect">
              <a:avLst/>
            </a:prstGeom>
          </p:spPr>
          <p:txBody>
            <a:bodyPr lIns="50800" tIns="50800" rIns="50800" bIns="50800" rtlCol="0" anchor="ctr"/>
            <a:lstStyle/>
            <a:p>
              <a:pPr marL="0" lvl="0" indent="0" algn="ctr">
                <a:lnSpc>
                  <a:spcPts val="3079"/>
                </a:lnSpc>
                <a:spcBef>
                  <a:spcPct val="0"/>
                </a:spcBef>
              </a:pPr>
              <a:r>
                <a:rPr lang="en-US" sz="2199">
                  <a:solidFill>
                    <a:srgbClr val="010204"/>
                  </a:solidFill>
                  <a:latin typeface="Archivo Narrow"/>
                  <a:ea typeface="Archivo Narrow"/>
                  <a:cs typeface="Archivo Narrow"/>
                  <a:sym typeface="Archivo Narrow"/>
                </a:rPr>
                <a:t>Res</a:t>
              </a:r>
              <a:r>
                <a:rPr lang="en-US" sz="2199" u="none" strike="noStrike">
                  <a:solidFill>
                    <a:srgbClr val="010204"/>
                  </a:solidFill>
                  <a:latin typeface="Archivo Narrow"/>
                  <a:ea typeface="Archivo Narrow"/>
                  <a:cs typeface="Archivo Narrow"/>
                  <a:sym typeface="Archivo Narrow"/>
                </a:rPr>
                <a:t>tricciones</a:t>
              </a:r>
            </a:p>
          </p:txBody>
        </p:sp>
      </p:grpSp>
      <p:sp>
        <p:nvSpPr>
          <p:cNvPr id="55" name="AutoShape 55"/>
          <p:cNvSpPr/>
          <p:nvPr/>
        </p:nvSpPr>
        <p:spPr>
          <a:xfrm>
            <a:off x="3295737" y="4268869"/>
            <a:ext cx="0" cy="514059"/>
          </a:xfrm>
          <a:prstGeom prst="line">
            <a:avLst/>
          </a:prstGeom>
          <a:ln w="38100" cap="flat">
            <a:solidFill>
              <a:srgbClr val="000000"/>
            </a:solidFill>
            <a:prstDash val="solid"/>
            <a:headEnd type="none" w="sm" len="sm"/>
            <a:tailEnd type="none" w="sm" len="sm"/>
          </a:ln>
        </p:spPr>
        <p:txBody>
          <a:bodyPr/>
          <a:lstStyle/>
          <a:p>
            <a:endParaRPr lang="es-MX"/>
          </a:p>
        </p:txBody>
      </p:sp>
      <p:sp>
        <p:nvSpPr>
          <p:cNvPr id="56" name="AutoShape 56"/>
          <p:cNvSpPr/>
          <p:nvPr/>
        </p:nvSpPr>
        <p:spPr>
          <a:xfrm>
            <a:off x="3295737" y="5457101"/>
            <a:ext cx="0" cy="514350"/>
          </a:xfrm>
          <a:prstGeom prst="line">
            <a:avLst/>
          </a:prstGeom>
          <a:ln w="38100" cap="flat">
            <a:solidFill>
              <a:srgbClr val="000000"/>
            </a:solidFill>
            <a:prstDash val="solid"/>
            <a:headEnd type="none" w="sm" len="sm"/>
            <a:tailEnd type="none" w="sm" len="sm"/>
          </a:ln>
        </p:spPr>
        <p:txBody>
          <a:bodyPr/>
          <a:lstStyle/>
          <a:p>
            <a:endParaRPr lang="es-MX"/>
          </a:p>
        </p:txBody>
      </p:sp>
      <p:sp>
        <p:nvSpPr>
          <p:cNvPr id="57" name="AutoShape 57"/>
          <p:cNvSpPr/>
          <p:nvPr/>
        </p:nvSpPr>
        <p:spPr>
          <a:xfrm>
            <a:off x="3295737" y="6645624"/>
            <a:ext cx="0" cy="415388"/>
          </a:xfrm>
          <a:prstGeom prst="line">
            <a:avLst/>
          </a:prstGeom>
          <a:ln w="38100" cap="flat">
            <a:solidFill>
              <a:srgbClr val="000000"/>
            </a:solidFill>
            <a:prstDash val="solid"/>
            <a:headEnd type="none" w="sm" len="sm"/>
            <a:tailEnd type="none" w="sm" len="sm"/>
          </a:ln>
        </p:spPr>
        <p:txBody>
          <a:bodyPr/>
          <a:lstStyle/>
          <a:p>
            <a:endParaRPr lang="es-MX"/>
          </a:p>
        </p:txBody>
      </p:sp>
      <p:sp>
        <p:nvSpPr>
          <p:cNvPr id="58" name="AutoShape 58"/>
          <p:cNvSpPr/>
          <p:nvPr/>
        </p:nvSpPr>
        <p:spPr>
          <a:xfrm>
            <a:off x="3295737" y="7735186"/>
            <a:ext cx="0" cy="419100"/>
          </a:xfrm>
          <a:prstGeom prst="line">
            <a:avLst/>
          </a:prstGeom>
          <a:ln w="38100" cap="flat">
            <a:solidFill>
              <a:srgbClr val="000000"/>
            </a:solidFill>
            <a:prstDash val="solid"/>
            <a:headEnd type="none" w="sm" len="sm"/>
            <a:tailEnd type="none" w="sm" len="sm"/>
          </a:ln>
        </p:spPr>
        <p:txBody>
          <a:bodyPr/>
          <a:lstStyle/>
          <a:p>
            <a:endParaRPr lang="es-MX"/>
          </a:p>
        </p:txBody>
      </p:sp>
      <p:sp>
        <p:nvSpPr>
          <p:cNvPr id="59" name="AutoShape 59"/>
          <p:cNvSpPr/>
          <p:nvPr/>
        </p:nvSpPr>
        <p:spPr>
          <a:xfrm flipH="1">
            <a:off x="3295737" y="8828460"/>
            <a:ext cx="0" cy="419100"/>
          </a:xfrm>
          <a:prstGeom prst="line">
            <a:avLst/>
          </a:prstGeom>
          <a:ln w="38100" cap="flat">
            <a:solidFill>
              <a:srgbClr val="000000"/>
            </a:solidFill>
            <a:prstDash val="solid"/>
            <a:headEnd type="none" w="sm" len="sm"/>
            <a:tailEnd type="none" w="sm" len="sm"/>
          </a:ln>
        </p:spPr>
        <p:txBody>
          <a:bodyPr/>
          <a:lstStyle/>
          <a:p>
            <a:endParaRPr lang="es-MX"/>
          </a:p>
        </p:txBody>
      </p:sp>
      <p:sp>
        <p:nvSpPr>
          <p:cNvPr id="60" name="AutoShape 60"/>
          <p:cNvSpPr/>
          <p:nvPr/>
        </p:nvSpPr>
        <p:spPr>
          <a:xfrm>
            <a:off x="7209341" y="4268869"/>
            <a:ext cx="0" cy="514059"/>
          </a:xfrm>
          <a:prstGeom prst="line">
            <a:avLst/>
          </a:prstGeom>
          <a:ln w="38100" cap="flat">
            <a:solidFill>
              <a:srgbClr val="000000"/>
            </a:solidFill>
            <a:prstDash val="solid"/>
            <a:headEnd type="none" w="sm" len="sm"/>
            <a:tailEnd type="none" w="sm" len="sm"/>
          </a:ln>
        </p:spPr>
        <p:txBody>
          <a:bodyPr/>
          <a:lstStyle/>
          <a:p>
            <a:endParaRPr lang="es-MX"/>
          </a:p>
        </p:txBody>
      </p:sp>
      <p:sp>
        <p:nvSpPr>
          <p:cNvPr id="61" name="AutoShape 61"/>
          <p:cNvSpPr/>
          <p:nvPr/>
        </p:nvSpPr>
        <p:spPr>
          <a:xfrm>
            <a:off x="7209341" y="5457101"/>
            <a:ext cx="0" cy="514350"/>
          </a:xfrm>
          <a:prstGeom prst="line">
            <a:avLst/>
          </a:prstGeom>
          <a:ln w="38100" cap="flat">
            <a:solidFill>
              <a:srgbClr val="000000"/>
            </a:solidFill>
            <a:prstDash val="solid"/>
            <a:headEnd type="none" w="sm" len="sm"/>
            <a:tailEnd type="none" w="sm" len="sm"/>
          </a:ln>
        </p:spPr>
        <p:txBody>
          <a:bodyPr/>
          <a:lstStyle/>
          <a:p>
            <a:endParaRPr lang="es-MX"/>
          </a:p>
        </p:txBody>
      </p:sp>
      <p:sp>
        <p:nvSpPr>
          <p:cNvPr id="62" name="AutoShape 62"/>
          <p:cNvSpPr/>
          <p:nvPr/>
        </p:nvSpPr>
        <p:spPr>
          <a:xfrm>
            <a:off x="11079604" y="4493017"/>
            <a:ext cx="0" cy="626997"/>
          </a:xfrm>
          <a:prstGeom prst="line">
            <a:avLst/>
          </a:prstGeom>
          <a:ln w="38100" cap="flat">
            <a:solidFill>
              <a:srgbClr val="000000"/>
            </a:solidFill>
            <a:prstDash val="solid"/>
            <a:headEnd type="none" w="sm" len="sm"/>
            <a:tailEnd type="none" w="sm" len="sm"/>
          </a:ln>
        </p:spPr>
        <p:txBody>
          <a:bodyPr/>
          <a:lstStyle/>
          <a:p>
            <a:endParaRPr lang="es-MX"/>
          </a:p>
        </p:txBody>
      </p:sp>
      <p:sp>
        <p:nvSpPr>
          <p:cNvPr id="63" name="AutoShape 63"/>
          <p:cNvSpPr/>
          <p:nvPr/>
        </p:nvSpPr>
        <p:spPr>
          <a:xfrm>
            <a:off x="14992263" y="4268869"/>
            <a:ext cx="0" cy="514059"/>
          </a:xfrm>
          <a:prstGeom prst="line">
            <a:avLst/>
          </a:prstGeom>
          <a:ln w="38100" cap="flat">
            <a:solidFill>
              <a:srgbClr val="000000"/>
            </a:solidFill>
            <a:prstDash val="solid"/>
            <a:headEnd type="none" w="sm" len="sm"/>
            <a:tailEnd type="none" w="sm" len="sm"/>
          </a:ln>
        </p:spPr>
        <p:txBody>
          <a:bodyPr/>
          <a:lstStyle/>
          <a:p>
            <a:endParaRPr lang="es-MX"/>
          </a:p>
        </p:txBody>
      </p:sp>
      <p:sp>
        <p:nvSpPr>
          <p:cNvPr id="64" name="AutoShape 64"/>
          <p:cNvSpPr/>
          <p:nvPr/>
        </p:nvSpPr>
        <p:spPr>
          <a:xfrm>
            <a:off x="14992263" y="5457101"/>
            <a:ext cx="0" cy="514350"/>
          </a:xfrm>
          <a:prstGeom prst="line">
            <a:avLst/>
          </a:prstGeom>
          <a:ln w="38100" cap="flat">
            <a:solidFill>
              <a:srgbClr val="000000"/>
            </a:solidFill>
            <a:prstDash val="solid"/>
            <a:headEnd type="none" w="sm" len="sm"/>
            <a:tailEnd type="none" w="sm" len="sm"/>
          </a:ln>
        </p:spPr>
        <p:txBody>
          <a:bodyPr/>
          <a:lstStyle/>
          <a:p>
            <a:endParaRPr lang="es-MX"/>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7268165" y="4805170"/>
            <a:ext cx="3794766" cy="3574669"/>
          </a:xfrm>
          <a:custGeom>
            <a:avLst/>
            <a:gdLst/>
            <a:ahLst/>
            <a:cxnLst/>
            <a:rect l="l" t="t" r="r" b="b"/>
            <a:pathLst>
              <a:path w="3794766" h="3574669">
                <a:moveTo>
                  <a:pt x="0" y="0"/>
                </a:moveTo>
                <a:lnTo>
                  <a:pt x="3794765" y="0"/>
                </a:lnTo>
                <a:lnTo>
                  <a:pt x="3794765" y="3574669"/>
                </a:lnTo>
                <a:lnTo>
                  <a:pt x="0" y="35746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TextBox 4"/>
          <p:cNvSpPr txBox="1"/>
          <p:nvPr/>
        </p:nvSpPr>
        <p:spPr>
          <a:xfrm>
            <a:off x="7032231" y="1376236"/>
            <a:ext cx="3611612"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Herramientas </a:t>
            </a:r>
          </a:p>
        </p:txBody>
      </p:sp>
      <p:sp>
        <p:nvSpPr>
          <p:cNvPr id="5" name="TextBox 5"/>
          <p:cNvSpPr txBox="1"/>
          <p:nvPr/>
        </p:nvSpPr>
        <p:spPr>
          <a:xfrm>
            <a:off x="2054839" y="2415029"/>
            <a:ext cx="14221417" cy="1790065"/>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Para esto se utilizan herramientas de programación, las cuales son métodos que permiten la elaboración de algoritmos escritos en un lenguaje entendible. Basándose en una metodología de solución de problemas.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6972476" y="1376236"/>
            <a:ext cx="3731121"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Pseudocodigo</a:t>
            </a:r>
          </a:p>
        </p:txBody>
      </p:sp>
      <p:sp>
        <p:nvSpPr>
          <p:cNvPr id="4" name="TextBox 4"/>
          <p:cNvSpPr txBox="1"/>
          <p:nvPr/>
        </p:nvSpPr>
        <p:spPr>
          <a:xfrm>
            <a:off x="2622009" y="2662910"/>
            <a:ext cx="13043983" cy="3590290"/>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Es una serie de instrucciones a seguir utilizando:</a:t>
            </a:r>
          </a:p>
          <a:p>
            <a:pPr algn="just">
              <a:lnSpc>
                <a:spcPts val="4759"/>
              </a:lnSpc>
            </a:pPr>
            <a:r>
              <a:rPr lang="en-US" sz="3399">
                <a:solidFill>
                  <a:srgbClr val="000000"/>
                </a:solidFill>
                <a:latin typeface="Archivo Narrow"/>
                <a:ea typeface="Archivo Narrow"/>
                <a:cs typeface="Archivo Narrow"/>
                <a:sym typeface="Archivo Narrow"/>
              </a:rPr>
              <a:t>•Verbos o acciones.</a:t>
            </a:r>
          </a:p>
          <a:p>
            <a:pPr algn="just">
              <a:lnSpc>
                <a:spcPts val="4759"/>
              </a:lnSpc>
            </a:pPr>
            <a:r>
              <a:rPr lang="en-US" sz="3399">
                <a:solidFill>
                  <a:srgbClr val="000000"/>
                </a:solidFill>
                <a:latin typeface="Archivo Narrow"/>
                <a:ea typeface="Archivo Narrow"/>
                <a:cs typeface="Archivo Narrow"/>
                <a:sym typeface="Archivo Narrow"/>
              </a:rPr>
              <a:t>•Reglas gramaticales referidas a los lenguajes de programación.</a:t>
            </a:r>
          </a:p>
          <a:p>
            <a:pPr algn="just">
              <a:lnSpc>
                <a:spcPts val="4759"/>
              </a:lnSpc>
            </a:pPr>
            <a:r>
              <a:rPr lang="en-US" sz="3399">
                <a:solidFill>
                  <a:srgbClr val="000000"/>
                </a:solidFill>
                <a:latin typeface="Archivo Narrow"/>
                <a:ea typeface="Archivo Narrow"/>
                <a:cs typeface="Archivo Narrow"/>
                <a:sym typeface="Archivo Narrow"/>
              </a:rPr>
              <a:t>Permitiendo codificar un programa con mayor agilidad que en cualquier lenguaje de programación. </a:t>
            </a:r>
          </a:p>
          <a:p>
            <a:pPr algn="just">
              <a:lnSpc>
                <a:spcPts val="4759"/>
              </a:lnSpc>
            </a:pPr>
            <a:endParaRPr lang="en-US" sz="3399">
              <a:solidFill>
                <a:srgbClr val="000000"/>
              </a:solidFill>
              <a:latin typeface="Archivo Narrow"/>
              <a:ea typeface="Archivo Narrow"/>
              <a:cs typeface="Archivo Narrow"/>
              <a:sym typeface="Archivo Narro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grpSp>
        <p:nvGrpSpPr>
          <p:cNvPr id="3" name="Group 3"/>
          <p:cNvGrpSpPr/>
          <p:nvPr/>
        </p:nvGrpSpPr>
        <p:grpSpPr>
          <a:xfrm>
            <a:off x="7420755" y="1430441"/>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E344"/>
            </a:solidFill>
          </p:spPr>
          <p:txBody>
            <a:bodyPr/>
            <a:lstStyle/>
            <a:p>
              <a:endParaRPr lang="es-MX"/>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8748171" y="3744316"/>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8B9"/>
            </a:solidFill>
          </p:spPr>
          <p:txBody>
            <a:bodyPr/>
            <a:lstStyle/>
            <a:p>
              <a:endParaRPr lang="es-MX"/>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a:off x="6216287" y="3744316"/>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2A8"/>
            </a:solidFill>
          </p:spPr>
          <p:txBody>
            <a:bodyPr/>
            <a:lstStyle/>
            <a:p>
              <a:endParaRPr lang="es-MX"/>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2" name="TextBox 12"/>
          <p:cNvSpPr txBox="1"/>
          <p:nvPr/>
        </p:nvSpPr>
        <p:spPr>
          <a:xfrm>
            <a:off x="6339234" y="5151666"/>
            <a:ext cx="2408937" cy="319024"/>
          </a:xfrm>
          <a:prstGeom prst="rect">
            <a:avLst/>
          </a:prstGeom>
        </p:spPr>
        <p:txBody>
          <a:bodyPr lIns="0" tIns="0" rIns="0" bIns="0" rtlCol="0" anchor="t">
            <a:spAutoFit/>
          </a:bodyPr>
          <a:lstStyle/>
          <a:p>
            <a:pPr algn="ctr">
              <a:lnSpc>
                <a:spcPts val="2435"/>
              </a:lnSpc>
              <a:spcBef>
                <a:spcPct val="0"/>
              </a:spcBef>
            </a:pPr>
            <a:r>
              <a:rPr lang="en-US" sz="2435" b="1">
                <a:solidFill>
                  <a:srgbClr val="000000"/>
                </a:solidFill>
                <a:latin typeface="DM Sans Bold"/>
                <a:ea typeface="DM Sans Bold"/>
                <a:cs typeface="DM Sans Bold"/>
                <a:sym typeface="DM Sans Bold"/>
              </a:rPr>
              <a:t>Alfanuméricas</a:t>
            </a:r>
          </a:p>
        </p:txBody>
      </p:sp>
      <p:sp>
        <p:nvSpPr>
          <p:cNvPr id="13" name="TextBox 13"/>
          <p:cNvSpPr txBox="1"/>
          <p:nvPr/>
        </p:nvSpPr>
        <p:spPr>
          <a:xfrm>
            <a:off x="9216840" y="5151666"/>
            <a:ext cx="2408937" cy="319024"/>
          </a:xfrm>
          <a:prstGeom prst="rect">
            <a:avLst/>
          </a:prstGeom>
        </p:spPr>
        <p:txBody>
          <a:bodyPr lIns="0" tIns="0" rIns="0" bIns="0" rtlCol="0" anchor="t">
            <a:spAutoFit/>
          </a:bodyPr>
          <a:lstStyle/>
          <a:p>
            <a:pPr algn="ctr">
              <a:lnSpc>
                <a:spcPts val="2435"/>
              </a:lnSpc>
              <a:spcBef>
                <a:spcPct val="0"/>
              </a:spcBef>
            </a:pPr>
            <a:r>
              <a:rPr lang="en-US" sz="2435" b="1" dirty="0" err="1">
                <a:solidFill>
                  <a:srgbClr val="000000"/>
                </a:solidFill>
                <a:latin typeface="DM Sans Bold"/>
                <a:ea typeface="DM Sans Bold"/>
                <a:cs typeface="DM Sans Bold"/>
                <a:sym typeface="DM Sans Bold"/>
              </a:rPr>
              <a:t>Booleanas</a:t>
            </a:r>
            <a:endParaRPr lang="en-US" sz="2435" b="1" dirty="0">
              <a:solidFill>
                <a:srgbClr val="000000"/>
              </a:solidFill>
              <a:latin typeface="DM Sans Bold"/>
              <a:ea typeface="DM Sans Bold"/>
              <a:cs typeface="DM Sans Bold"/>
              <a:sym typeface="DM Sans Bold"/>
            </a:endParaRPr>
          </a:p>
        </p:txBody>
      </p:sp>
      <p:sp>
        <p:nvSpPr>
          <p:cNvPr id="14" name="TextBox 14"/>
          <p:cNvSpPr txBox="1"/>
          <p:nvPr/>
        </p:nvSpPr>
        <p:spPr>
          <a:xfrm>
            <a:off x="7759337" y="2837791"/>
            <a:ext cx="2408937" cy="319024"/>
          </a:xfrm>
          <a:prstGeom prst="rect">
            <a:avLst/>
          </a:prstGeom>
        </p:spPr>
        <p:txBody>
          <a:bodyPr lIns="0" tIns="0" rIns="0" bIns="0" rtlCol="0" anchor="t">
            <a:spAutoFit/>
          </a:bodyPr>
          <a:lstStyle/>
          <a:p>
            <a:pPr algn="ctr">
              <a:lnSpc>
                <a:spcPts val="2435"/>
              </a:lnSpc>
              <a:spcBef>
                <a:spcPct val="0"/>
              </a:spcBef>
            </a:pPr>
            <a:r>
              <a:rPr lang="en-US" sz="2435" b="1">
                <a:solidFill>
                  <a:srgbClr val="000000"/>
                </a:solidFill>
                <a:latin typeface="DM Sans Bold"/>
                <a:ea typeface="DM Sans Bold"/>
                <a:cs typeface="DM Sans Bold"/>
                <a:sym typeface="DM Sans Bold"/>
              </a:rPr>
              <a:t>Numéricas</a:t>
            </a:r>
          </a:p>
        </p:txBody>
      </p:sp>
      <p:sp>
        <p:nvSpPr>
          <p:cNvPr id="15" name="TextBox 15"/>
          <p:cNvSpPr txBox="1"/>
          <p:nvPr/>
        </p:nvSpPr>
        <p:spPr>
          <a:xfrm>
            <a:off x="8005249" y="4338094"/>
            <a:ext cx="1917113" cy="362479"/>
          </a:xfrm>
          <a:prstGeom prst="rect">
            <a:avLst/>
          </a:prstGeom>
        </p:spPr>
        <p:txBody>
          <a:bodyPr lIns="0" tIns="0" rIns="0" bIns="0" rtlCol="0" anchor="t">
            <a:spAutoFit/>
          </a:bodyPr>
          <a:lstStyle/>
          <a:p>
            <a:pPr algn="ctr">
              <a:lnSpc>
                <a:spcPts val="2645"/>
              </a:lnSpc>
              <a:spcBef>
                <a:spcPct val="0"/>
              </a:spcBef>
            </a:pPr>
            <a:r>
              <a:rPr lang="en-US" sz="2645" b="1">
                <a:solidFill>
                  <a:srgbClr val="000000"/>
                </a:solidFill>
                <a:latin typeface="Archivo Narrow Bold"/>
                <a:ea typeface="Archivo Narrow Bold"/>
                <a:cs typeface="Archivo Narrow Bold"/>
                <a:sym typeface="Archivo Narrow Bold"/>
              </a:rPr>
              <a:t>CONSTANTES</a:t>
            </a:r>
          </a:p>
        </p:txBody>
      </p:sp>
      <p:pic>
        <p:nvPicPr>
          <p:cNvPr id="19" name="Imagen 18" descr="Icono&#10;&#10;El contenido generado por IA puede ser incorrecto.">
            <a:extLst>
              <a:ext uri="{FF2B5EF4-FFF2-40B4-BE49-F238E27FC236}">
                <a16:creationId xmlns:a16="http://schemas.microsoft.com/office/drawing/2014/main" id="{811B17A4-EF98-5A01-4FC3-C86FAC246EAE}"/>
              </a:ext>
            </a:extLst>
          </p:cNvPr>
          <p:cNvPicPr>
            <a:picLocks noChangeAspect="1"/>
          </p:cNvPicPr>
          <p:nvPr/>
        </p:nvPicPr>
        <p:blipFill>
          <a:blip r:embed="rId3" cstate="print">
            <a:extLst>
              <a:ext uri="{28A0092B-C50C-407E-A947-70E740481C1C}">
                <a14:useLocalDpi xmlns:a14="http://schemas.microsoft.com/office/drawing/2010/main" val="0"/>
              </a:ext>
            </a:extLst>
          </a:blip>
          <a:srcRect l="30377" t="16327" r="30874" b="16452"/>
          <a:stretch>
            <a:fillRect/>
          </a:stretch>
        </p:blipFill>
        <p:spPr>
          <a:xfrm rot="21315163">
            <a:off x="8468781" y="1426741"/>
            <a:ext cx="990049" cy="966096"/>
          </a:xfrm>
          <a:prstGeom prst="ellipse">
            <a:avLst/>
          </a:prstGeom>
        </p:spPr>
      </p:pic>
      <p:pic>
        <p:nvPicPr>
          <p:cNvPr id="21" name="Imagen 20">
            <a:extLst>
              <a:ext uri="{FF2B5EF4-FFF2-40B4-BE49-F238E27FC236}">
                <a16:creationId xmlns:a16="http://schemas.microsoft.com/office/drawing/2014/main" id="{1544A3E8-D000-ABCA-D307-859E6FC3FA59}"/>
              </a:ext>
            </a:extLst>
          </p:cNvPr>
          <p:cNvPicPr>
            <a:picLocks noChangeAspect="1"/>
          </p:cNvPicPr>
          <p:nvPr/>
        </p:nvPicPr>
        <p:blipFill>
          <a:blip r:embed="rId4"/>
          <a:stretch>
            <a:fillRect/>
          </a:stretch>
        </p:blipFill>
        <p:spPr>
          <a:xfrm>
            <a:off x="1887868" y="820026"/>
            <a:ext cx="5279594" cy="2658086"/>
          </a:xfrm>
          <a:prstGeom prst="rect">
            <a:avLst/>
          </a:prstGeom>
        </p:spPr>
      </p:pic>
      <p:pic>
        <p:nvPicPr>
          <p:cNvPr id="25" name="Imagen 24">
            <a:extLst>
              <a:ext uri="{FF2B5EF4-FFF2-40B4-BE49-F238E27FC236}">
                <a16:creationId xmlns:a16="http://schemas.microsoft.com/office/drawing/2014/main" id="{68E33970-94BA-7FE2-073F-96FB66F837CD}"/>
              </a:ext>
            </a:extLst>
          </p:cNvPr>
          <p:cNvPicPr>
            <a:picLocks noChangeAspect="1"/>
          </p:cNvPicPr>
          <p:nvPr/>
        </p:nvPicPr>
        <p:blipFill>
          <a:blip r:embed="rId5"/>
          <a:stretch>
            <a:fillRect/>
          </a:stretch>
        </p:blipFill>
        <p:spPr>
          <a:xfrm>
            <a:off x="11104343" y="2361579"/>
            <a:ext cx="5572227" cy="2383743"/>
          </a:xfrm>
          <a:prstGeom prst="rect">
            <a:avLst/>
          </a:prstGeom>
        </p:spPr>
      </p:pic>
      <p:pic>
        <p:nvPicPr>
          <p:cNvPr id="26" name="Imagen 25" descr="Icono&#10;&#10;El contenido generado por IA puede ser incorrecto.">
            <a:extLst>
              <a:ext uri="{FF2B5EF4-FFF2-40B4-BE49-F238E27FC236}">
                <a16:creationId xmlns:a16="http://schemas.microsoft.com/office/drawing/2014/main" id="{000F0F0E-D283-5C23-BD97-5FF79E4CE179}"/>
              </a:ext>
            </a:extLst>
          </p:cNvPr>
          <p:cNvPicPr>
            <a:picLocks noChangeAspect="1"/>
          </p:cNvPicPr>
          <p:nvPr/>
        </p:nvPicPr>
        <p:blipFill>
          <a:blip r:embed="rId3" cstate="print">
            <a:extLst>
              <a:ext uri="{28A0092B-C50C-407E-A947-70E740481C1C}">
                <a14:useLocalDpi xmlns:a14="http://schemas.microsoft.com/office/drawing/2010/main" val="0"/>
              </a:ext>
            </a:extLst>
          </a:blip>
          <a:srcRect l="30377" t="16327" r="30874" b="16452"/>
          <a:stretch>
            <a:fillRect/>
          </a:stretch>
        </p:blipFill>
        <p:spPr>
          <a:xfrm rot="21315163">
            <a:off x="9960640" y="5635328"/>
            <a:ext cx="990049" cy="966096"/>
          </a:xfrm>
          <a:prstGeom prst="ellipse">
            <a:avLst/>
          </a:prstGeom>
        </p:spPr>
      </p:pic>
      <p:pic>
        <p:nvPicPr>
          <p:cNvPr id="27" name="Imagen 26" descr="Icono&#10;&#10;El contenido generado por IA puede ser incorrecto.">
            <a:extLst>
              <a:ext uri="{FF2B5EF4-FFF2-40B4-BE49-F238E27FC236}">
                <a16:creationId xmlns:a16="http://schemas.microsoft.com/office/drawing/2014/main" id="{19C3D344-7E1E-96F3-8A48-B10912B57DF2}"/>
              </a:ext>
            </a:extLst>
          </p:cNvPr>
          <p:cNvPicPr>
            <a:picLocks noChangeAspect="1"/>
          </p:cNvPicPr>
          <p:nvPr/>
        </p:nvPicPr>
        <p:blipFill>
          <a:blip r:embed="rId3" cstate="print">
            <a:extLst>
              <a:ext uri="{28A0092B-C50C-407E-A947-70E740481C1C}">
                <a14:useLocalDpi xmlns:a14="http://schemas.microsoft.com/office/drawing/2010/main" val="0"/>
              </a:ext>
            </a:extLst>
          </a:blip>
          <a:srcRect l="30377" t="16327" r="30874" b="16452"/>
          <a:stretch>
            <a:fillRect/>
          </a:stretch>
        </p:blipFill>
        <p:spPr>
          <a:xfrm rot="21315163">
            <a:off x="7103350" y="5565385"/>
            <a:ext cx="990049" cy="966096"/>
          </a:xfrm>
          <a:prstGeom prst="ellipse">
            <a:avLst/>
          </a:prstGeom>
        </p:spPr>
      </p:pic>
      <p:pic>
        <p:nvPicPr>
          <p:cNvPr id="29" name="Imagen 28">
            <a:extLst>
              <a:ext uri="{FF2B5EF4-FFF2-40B4-BE49-F238E27FC236}">
                <a16:creationId xmlns:a16="http://schemas.microsoft.com/office/drawing/2014/main" id="{997B3048-9220-C97D-2AB3-93117D0E7552}"/>
              </a:ext>
            </a:extLst>
          </p:cNvPr>
          <p:cNvPicPr>
            <a:picLocks noChangeAspect="1"/>
          </p:cNvPicPr>
          <p:nvPr/>
        </p:nvPicPr>
        <p:blipFill>
          <a:blip r:embed="rId6"/>
          <a:stretch>
            <a:fillRect/>
          </a:stretch>
        </p:blipFill>
        <p:spPr>
          <a:xfrm>
            <a:off x="2340261" y="6878040"/>
            <a:ext cx="4724809" cy="209720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childTnLst>
                    </p:cTn>
                  </p:par>
                </p:childTnLst>
              </p:cTn>
              <p:nextCondLst>
                <p:cond evt="onClick" delay="0">
                  <p:tgtEl>
                    <p:spTgt spid="19"/>
                  </p:tgtEl>
                </p:cond>
              </p:nextCondLst>
            </p:seq>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26"/>
                  </p:tgtEl>
                </p:cond>
              </p:nextCondLst>
            </p:seq>
            <p:seq concurrent="1" nextAc="seek">
              <p:cTn id="16" restart="whenNotActive" fill="hold" evtFilter="cancelBubble" nodeType="interactiveSeq">
                <p:stCondLst>
                  <p:cond evt="onClick" delay="0">
                    <p:tgtEl>
                      <p:spTgt spid="27"/>
                    </p:tgtEl>
                  </p:cond>
                </p:stCondLst>
                <p:endSync evt="end" delay="0">
                  <p:rtn val="all"/>
                </p:endSync>
                <p:childTnLst>
                  <p:par>
                    <p:cTn id="17" fill="hold">
                      <p:stCondLst>
                        <p:cond delay="0"/>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5736506" y="2954999"/>
            <a:ext cx="6814989" cy="3204844"/>
          </a:xfrm>
          <a:prstGeom prst="rect">
            <a:avLst/>
          </a:prstGeom>
        </p:spPr>
        <p:txBody>
          <a:bodyPr lIns="0" tIns="0" rIns="0" bIns="0" rtlCol="0" anchor="t">
            <a:spAutoFit/>
          </a:bodyPr>
          <a:lstStyle/>
          <a:p>
            <a:pPr algn="ctr">
              <a:lnSpc>
                <a:spcPts val="12880"/>
              </a:lnSpc>
            </a:pPr>
            <a:r>
              <a:rPr lang="en-US" sz="9200" b="1">
                <a:solidFill>
                  <a:srgbClr val="1800AD"/>
                </a:solidFill>
                <a:latin typeface="Archivo Narrow Bold"/>
                <a:ea typeface="Archivo Narrow Bold"/>
                <a:cs typeface="Archivo Narrow Bold"/>
                <a:sym typeface="Archivo Narrow Bold"/>
              </a:rPr>
              <a:t>1.1 Conceptos </a:t>
            </a:r>
          </a:p>
          <a:p>
            <a:pPr algn="ctr">
              <a:lnSpc>
                <a:spcPts val="12880"/>
              </a:lnSpc>
            </a:pPr>
            <a:r>
              <a:rPr lang="en-US" sz="9200" b="1">
                <a:solidFill>
                  <a:srgbClr val="1800AD"/>
                </a:solidFill>
                <a:latin typeface="Archivo Narrow Bold"/>
                <a:ea typeface="Archivo Narrow Bold"/>
                <a:cs typeface="Archivo Narrow Bold"/>
                <a:sym typeface="Archivo Narrow Bold"/>
              </a:rPr>
              <a:t>básicos </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4755099" y="4815150"/>
            <a:ext cx="8777803" cy="2756208"/>
          </a:xfrm>
          <a:custGeom>
            <a:avLst/>
            <a:gdLst/>
            <a:ahLst/>
            <a:cxnLst/>
            <a:rect l="l" t="t" r="r" b="b"/>
            <a:pathLst>
              <a:path w="8777803" h="2756208">
                <a:moveTo>
                  <a:pt x="0" y="0"/>
                </a:moveTo>
                <a:lnTo>
                  <a:pt x="8777802" y="0"/>
                </a:lnTo>
                <a:lnTo>
                  <a:pt x="8777802" y="2756208"/>
                </a:lnTo>
                <a:lnTo>
                  <a:pt x="0" y="275620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279742" y="1930589"/>
            <a:ext cx="12821503" cy="2390140"/>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Una variable es un objeto cuyo valor puede cambiar durante el desarrollo del algoritmo. Se identifica por su nombre y por su tipo, que podrá ser cualquiera, y es el que determina el conjunto de valores que podrá tomar la variable. En los algoritmos se deben declarar las variables. </a:t>
            </a:r>
          </a:p>
        </p:txBody>
      </p:sp>
      <p:sp>
        <p:nvSpPr>
          <p:cNvPr id="5" name="TextBox 5"/>
          <p:cNvSpPr txBox="1"/>
          <p:nvPr/>
        </p:nvSpPr>
        <p:spPr>
          <a:xfrm>
            <a:off x="7305718" y="914400"/>
            <a:ext cx="2676482" cy="90614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Variables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grpSp>
        <p:nvGrpSpPr>
          <p:cNvPr id="3" name="Group 3"/>
          <p:cNvGrpSpPr/>
          <p:nvPr/>
        </p:nvGrpSpPr>
        <p:grpSpPr>
          <a:xfrm>
            <a:off x="152400" y="3717906"/>
            <a:ext cx="3486221" cy="4930794"/>
            <a:chOff x="0" y="0"/>
            <a:chExt cx="296316" cy="419100"/>
          </a:xfrm>
        </p:grpSpPr>
        <p:sp>
          <p:nvSpPr>
            <p:cNvPr id="4" name="Freeform 4"/>
            <p:cNvSpPr/>
            <p:nvPr/>
          </p:nvSpPr>
          <p:spPr>
            <a:xfrm>
              <a:off x="0" y="0"/>
              <a:ext cx="296316" cy="419100"/>
            </a:xfrm>
            <a:custGeom>
              <a:avLst/>
              <a:gdLst/>
              <a:ahLst/>
              <a:cxnLst/>
              <a:rect l="l" t="t" r="r" b="b"/>
              <a:pathLst>
                <a:path w="296316" h="419100">
                  <a:moveTo>
                    <a:pt x="43373" y="0"/>
                  </a:moveTo>
                  <a:lnTo>
                    <a:pt x="252943" y="0"/>
                  </a:lnTo>
                  <a:cubicBezTo>
                    <a:pt x="276898" y="0"/>
                    <a:pt x="296316" y="19419"/>
                    <a:pt x="296316" y="43373"/>
                  </a:cubicBezTo>
                  <a:lnTo>
                    <a:pt x="296316" y="375727"/>
                  </a:lnTo>
                  <a:cubicBezTo>
                    <a:pt x="296316" y="399681"/>
                    <a:pt x="276898" y="419100"/>
                    <a:pt x="252943" y="419100"/>
                  </a:cubicBezTo>
                  <a:lnTo>
                    <a:pt x="43373" y="419100"/>
                  </a:lnTo>
                  <a:cubicBezTo>
                    <a:pt x="19419" y="419100"/>
                    <a:pt x="0" y="399681"/>
                    <a:pt x="0" y="375727"/>
                  </a:cubicBezTo>
                  <a:lnTo>
                    <a:pt x="0" y="43373"/>
                  </a:lnTo>
                  <a:cubicBezTo>
                    <a:pt x="0" y="19419"/>
                    <a:pt x="19419" y="0"/>
                    <a:pt x="43373" y="0"/>
                  </a:cubicBezTo>
                  <a:close/>
                </a:path>
              </a:pathLst>
            </a:custGeom>
            <a:solidFill>
              <a:srgbClr val="D9D9D9"/>
            </a:solidFill>
            <a:ln w="38100" cap="rnd">
              <a:solidFill>
                <a:srgbClr val="000000"/>
              </a:solidFill>
              <a:prstDash val="solid"/>
              <a:round/>
            </a:ln>
          </p:spPr>
          <p:txBody>
            <a:bodyPr/>
            <a:lstStyle/>
            <a:p>
              <a:endParaRPr lang="es-MX"/>
            </a:p>
          </p:txBody>
        </p:sp>
        <p:sp>
          <p:nvSpPr>
            <p:cNvPr id="5" name="TextBox 5"/>
            <p:cNvSpPr txBox="1"/>
            <p:nvPr/>
          </p:nvSpPr>
          <p:spPr>
            <a:xfrm>
              <a:off x="0" y="-66675"/>
              <a:ext cx="296316" cy="485775"/>
            </a:xfrm>
            <a:prstGeom prst="rect">
              <a:avLst/>
            </a:prstGeom>
          </p:spPr>
          <p:txBody>
            <a:bodyPr lIns="50800" tIns="50800" rIns="50800" bIns="50800" rtlCol="0" anchor="ctr"/>
            <a:lstStyle/>
            <a:p>
              <a:pPr marL="0" lvl="0" indent="0" algn="ctr">
                <a:lnSpc>
                  <a:spcPts val="3639"/>
                </a:lnSpc>
                <a:spcBef>
                  <a:spcPct val="0"/>
                </a:spcBef>
              </a:pPr>
              <a:endParaRPr lang="en-US" sz="2599" b="1" u="none" strike="noStrike" dirty="0">
                <a:solidFill>
                  <a:srgbClr val="000000"/>
                </a:solidFill>
                <a:latin typeface="Archivo Narrow Bold"/>
                <a:ea typeface="Archivo Narrow Bold"/>
                <a:cs typeface="Archivo Narrow Bold"/>
                <a:sym typeface="Archivo Narrow Bold"/>
              </a:endParaRPr>
            </a:p>
            <a:p>
              <a:pPr marL="0" lvl="0" indent="0" algn="ctr">
                <a:lnSpc>
                  <a:spcPts val="3639"/>
                </a:lnSpc>
                <a:spcBef>
                  <a:spcPct val="0"/>
                </a:spcBef>
              </a:pPr>
              <a:endParaRPr lang="en-US" sz="2599" b="1" dirty="0">
                <a:solidFill>
                  <a:srgbClr val="000000"/>
                </a:solidFill>
                <a:latin typeface="Archivo Narrow Bold"/>
                <a:ea typeface="Archivo Narrow Bold"/>
                <a:cs typeface="Archivo Narrow Bold"/>
                <a:sym typeface="Archivo Narrow Bold"/>
              </a:endParaRPr>
            </a:p>
            <a:p>
              <a:pPr marL="0" lvl="0" indent="0" algn="ctr">
                <a:lnSpc>
                  <a:spcPts val="3639"/>
                </a:lnSpc>
                <a:spcBef>
                  <a:spcPct val="0"/>
                </a:spcBef>
              </a:pPr>
              <a:r>
                <a:rPr lang="en-US" sz="2599" b="1" u="none" strike="noStrike" dirty="0" err="1">
                  <a:solidFill>
                    <a:srgbClr val="000000"/>
                  </a:solidFill>
                  <a:latin typeface="Archivo Narrow Bold"/>
                  <a:ea typeface="Archivo Narrow Bold"/>
                  <a:cs typeface="Archivo Narrow Bold"/>
                  <a:sym typeface="Archivo Narrow Bold"/>
                </a:rPr>
                <a:t>Subconjunto</a:t>
              </a:r>
              <a:r>
                <a:rPr lang="en-US" sz="2599" b="1" u="none" strike="noStrike" dirty="0">
                  <a:solidFill>
                    <a:srgbClr val="000000"/>
                  </a:solidFill>
                  <a:latin typeface="Archivo Narrow Bold"/>
                  <a:ea typeface="Archivo Narrow Bold"/>
                  <a:cs typeface="Archivo Narrow Bold"/>
                  <a:sym typeface="Archivo Narrow Bold"/>
                </a:rPr>
                <a:t> finito de </a:t>
              </a:r>
              <a:r>
                <a:rPr lang="en-US" sz="2599" b="1" u="none" strike="noStrike" dirty="0" err="1">
                  <a:solidFill>
                    <a:srgbClr val="000000"/>
                  </a:solidFill>
                  <a:latin typeface="Archivo Narrow Bold"/>
                  <a:ea typeface="Archivo Narrow Bold"/>
                  <a:cs typeface="Archivo Narrow Bold"/>
                  <a:sym typeface="Archivo Narrow Bold"/>
                </a:rPr>
                <a:t>los</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números</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enteros</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cuyo</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rango</a:t>
              </a:r>
              <a:r>
                <a:rPr lang="en-US" sz="2599" b="1" u="none" strike="noStrike" dirty="0">
                  <a:solidFill>
                    <a:srgbClr val="000000"/>
                  </a:solidFill>
                  <a:latin typeface="Archivo Narrow Bold"/>
                  <a:ea typeface="Archivo Narrow Bold"/>
                  <a:cs typeface="Archivo Narrow Bold"/>
                  <a:sym typeface="Archivo Narrow Bold"/>
                </a:rPr>
                <a:t> o </a:t>
              </a:r>
              <a:r>
                <a:rPr lang="en-US" sz="2599" b="1" u="none" strike="noStrike" dirty="0" err="1">
                  <a:solidFill>
                    <a:srgbClr val="000000"/>
                  </a:solidFill>
                  <a:latin typeface="Archivo Narrow Bold"/>
                  <a:ea typeface="Archivo Narrow Bold"/>
                  <a:cs typeface="Archivo Narrow Bold"/>
                  <a:sym typeface="Archivo Narrow Bold"/>
                </a:rPr>
                <a:t>tamaño</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dependerá</a:t>
              </a:r>
              <a:r>
                <a:rPr lang="en-US" sz="2599" b="1" u="none" strike="noStrike" dirty="0">
                  <a:solidFill>
                    <a:srgbClr val="000000"/>
                  </a:solidFill>
                  <a:latin typeface="Archivo Narrow Bold"/>
                  <a:ea typeface="Archivo Narrow Bold"/>
                  <a:cs typeface="Archivo Narrow Bold"/>
                  <a:sym typeface="Archivo Narrow Bold"/>
                </a:rPr>
                <a:t> del </a:t>
              </a:r>
              <a:r>
                <a:rPr lang="en-US" sz="2599" b="1" u="none" strike="noStrike" dirty="0" err="1">
                  <a:solidFill>
                    <a:srgbClr val="000000"/>
                  </a:solidFill>
                  <a:latin typeface="Archivo Narrow Bold"/>
                  <a:ea typeface="Archivo Narrow Bold"/>
                  <a:cs typeface="Archivo Narrow Bold"/>
                  <a:sym typeface="Archivo Narrow Bold"/>
                </a:rPr>
                <a:t>len-guaje</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en</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el</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que</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posteriormente</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codifiquemos</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el</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algoritmo</a:t>
              </a:r>
              <a:r>
                <a:rPr lang="en-US" sz="2599" b="1" u="none" strike="noStrike" dirty="0">
                  <a:solidFill>
                    <a:srgbClr val="000000"/>
                  </a:solidFill>
                  <a:latin typeface="Archivo Narrow Bold"/>
                  <a:ea typeface="Archivo Narrow Bold"/>
                  <a:cs typeface="Archivo Narrow Bold"/>
                  <a:sym typeface="Archivo Narrow Bold"/>
                </a:rPr>
                <a:t> y de la </a:t>
              </a:r>
              <a:r>
                <a:rPr lang="en-US" sz="2599" b="1" u="none" strike="noStrike" dirty="0" err="1">
                  <a:solidFill>
                    <a:srgbClr val="000000"/>
                  </a:solidFill>
                  <a:latin typeface="Archivo Narrow Bold"/>
                  <a:ea typeface="Archivo Narrow Bold"/>
                  <a:cs typeface="Archivo Narrow Bold"/>
                  <a:sym typeface="Archivo Narrow Bold"/>
                </a:rPr>
                <a:t>computadora</a:t>
              </a:r>
              <a:r>
                <a:rPr lang="en-US" sz="2599" b="1" u="none" strike="noStrike" dirty="0">
                  <a:solidFill>
                    <a:srgbClr val="000000"/>
                  </a:solidFill>
                  <a:latin typeface="Archivo Narrow Bold"/>
                  <a:ea typeface="Archivo Narrow Bold"/>
                  <a:cs typeface="Archivo Narrow Bold"/>
                  <a:sym typeface="Archivo Narrow Bold"/>
                </a:rPr>
                <a:t> </a:t>
              </a:r>
              <a:r>
                <a:rPr lang="en-US" sz="2599" b="1" u="none" strike="noStrike" dirty="0" err="1">
                  <a:solidFill>
                    <a:srgbClr val="000000"/>
                  </a:solidFill>
                  <a:latin typeface="Archivo Narrow Bold"/>
                  <a:ea typeface="Archivo Narrow Bold"/>
                  <a:cs typeface="Archivo Narrow Bold"/>
                  <a:sym typeface="Archivo Narrow Bold"/>
                </a:rPr>
                <a:t>utilizada</a:t>
              </a:r>
              <a:r>
                <a:rPr lang="en-US" sz="2599" b="1" u="none" strike="noStrike" dirty="0">
                  <a:solidFill>
                    <a:srgbClr val="000000"/>
                  </a:solidFill>
                  <a:latin typeface="Archivo Narrow Bold"/>
                  <a:ea typeface="Archivo Narrow Bold"/>
                  <a:cs typeface="Archivo Narrow Bold"/>
                  <a:sym typeface="Archivo Narrow Bold"/>
                </a:rPr>
                <a:t>.</a:t>
              </a:r>
            </a:p>
          </p:txBody>
        </p:sp>
      </p:grpSp>
      <p:grpSp>
        <p:nvGrpSpPr>
          <p:cNvPr id="6" name="Group 6"/>
          <p:cNvGrpSpPr/>
          <p:nvPr/>
        </p:nvGrpSpPr>
        <p:grpSpPr>
          <a:xfrm>
            <a:off x="3721939" y="3717906"/>
            <a:ext cx="3486221" cy="4930794"/>
            <a:chOff x="0" y="0"/>
            <a:chExt cx="296316" cy="419100"/>
          </a:xfrm>
        </p:grpSpPr>
        <p:sp>
          <p:nvSpPr>
            <p:cNvPr id="7" name="Freeform 7"/>
            <p:cNvSpPr/>
            <p:nvPr/>
          </p:nvSpPr>
          <p:spPr>
            <a:xfrm>
              <a:off x="0" y="0"/>
              <a:ext cx="296316" cy="419100"/>
            </a:xfrm>
            <a:custGeom>
              <a:avLst/>
              <a:gdLst/>
              <a:ahLst/>
              <a:cxnLst/>
              <a:rect l="l" t="t" r="r" b="b"/>
              <a:pathLst>
                <a:path w="296316" h="419100">
                  <a:moveTo>
                    <a:pt x="43373" y="0"/>
                  </a:moveTo>
                  <a:lnTo>
                    <a:pt x="252943" y="0"/>
                  </a:lnTo>
                  <a:cubicBezTo>
                    <a:pt x="276898" y="0"/>
                    <a:pt x="296316" y="19419"/>
                    <a:pt x="296316" y="43373"/>
                  </a:cubicBezTo>
                  <a:lnTo>
                    <a:pt x="296316" y="375727"/>
                  </a:lnTo>
                  <a:cubicBezTo>
                    <a:pt x="296316" y="399681"/>
                    <a:pt x="276898" y="419100"/>
                    <a:pt x="252943" y="419100"/>
                  </a:cubicBezTo>
                  <a:lnTo>
                    <a:pt x="43373" y="419100"/>
                  </a:lnTo>
                  <a:cubicBezTo>
                    <a:pt x="19419" y="419100"/>
                    <a:pt x="0" y="399681"/>
                    <a:pt x="0" y="375727"/>
                  </a:cubicBezTo>
                  <a:lnTo>
                    <a:pt x="0" y="43373"/>
                  </a:lnTo>
                  <a:cubicBezTo>
                    <a:pt x="0" y="19419"/>
                    <a:pt x="19419" y="0"/>
                    <a:pt x="43373" y="0"/>
                  </a:cubicBezTo>
                  <a:close/>
                </a:path>
              </a:pathLst>
            </a:custGeom>
            <a:solidFill>
              <a:srgbClr val="D9D9D9"/>
            </a:solidFill>
            <a:ln w="38100" cap="rnd">
              <a:solidFill>
                <a:srgbClr val="000000"/>
              </a:solidFill>
              <a:prstDash val="solid"/>
              <a:round/>
            </a:ln>
          </p:spPr>
          <p:txBody>
            <a:bodyPr/>
            <a:lstStyle/>
            <a:p>
              <a:endParaRPr lang="es-MX"/>
            </a:p>
          </p:txBody>
        </p:sp>
        <p:sp>
          <p:nvSpPr>
            <p:cNvPr id="8" name="TextBox 8"/>
            <p:cNvSpPr txBox="1"/>
            <p:nvPr/>
          </p:nvSpPr>
          <p:spPr>
            <a:xfrm>
              <a:off x="0" y="-66675"/>
              <a:ext cx="296316" cy="485775"/>
            </a:xfrm>
            <a:prstGeom prst="rect">
              <a:avLst/>
            </a:prstGeom>
          </p:spPr>
          <p:txBody>
            <a:bodyPr lIns="50800" tIns="50800" rIns="50800" bIns="50800" rtlCol="0" anchor="ctr"/>
            <a:lstStyle/>
            <a:p>
              <a:pPr algn="ctr">
                <a:lnSpc>
                  <a:spcPts val="3639"/>
                </a:lnSpc>
              </a:pPr>
              <a:r>
                <a:rPr lang="en-US" sz="2599" b="1">
                  <a:solidFill>
                    <a:srgbClr val="000000"/>
                  </a:solidFill>
                  <a:latin typeface="Archivo Narrow Bold"/>
                  <a:ea typeface="Archivo Narrow Bold"/>
                  <a:cs typeface="Archivo Narrow Bold"/>
                  <a:sym typeface="Archivo Narrow Bold"/>
                </a:rPr>
                <a:t>Subconjunto de los números reales limitado no sólo en cuanto al tamaño, sino también en cuanto a la precisión.</a:t>
              </a:r>
            </a:p>
          </p:txBody>
        </p:sp>
      </p:grpSp>
      <p:grpSp>
        <p:nvGrpSpPr>
          <p:cNvPr id="9" name="Group 9"/>
          <p:cNvGrpSpPr/>
          <p:nvPr/>
        </p:nvGrpSpPr>
        <p:grpSpPr>
          <a:xfrm>
            <a:off x="7356565" y="3717906"/>
            <a:ext cx="3486221" cy="4930794"/>
            <a:chOff x="0" y="0"/>
            <a:chExt cx="296316" cy="419100"/>
          </a:xfrm>
        </p:grpSpPr>
        <p:sp>
          <p:nvSpPr>
            <p:cNvPr id="10" name="Freeform 10"/>
            <p:cNvSpPr/>
            <p:nvPr/>
          </p:nvSpPr>
          <p:spPr>
            <a:xfrm>
              <a:off x="0" y="0"/>
              <a:ext cx="296316" cy="419100"/>
            </a:xfrm>
            <a:custGeom>
              <a:avLst/>
              <a:gdLst/>
              <a:ahLst/>
              <a:cxnLst/>
              <a:rect l="l" t="t" r="r" b="b"/>
              <a:pathLst>
                <a:path w="296316" h="419100">
                  <a:moveTo>
                    <a:pt x="43373" y="0"/>
                  </a:moveTo>
                  <a:lnTo>
                    <a:pt x="252943" y="0"/>
                  </a:lnTo>
                  <a:cubicBezTo>
                    <a:pt x="276898" y="0"/>
                    <a:pt x="296316" y="19419"/>
                    <a:pt x="296316" y="43373"/>
                  </a:cubicBezTo>
                  <a:lnTo>
                    <a:pt x="296316" y="375727"/>
                  </a:lnTo>
                  <a:cubicBezTo>
                    <a:pt x="296316" y="399681"/>
                    <a:pt x="276898" y="419100"/>
                    <a:pt x="252943" y="419100"/>
                  </a:cubicBezTo>
                  <a:lnTo>
                    <a:pt x="43373" y="419100"/>
                  </a:lnTo>
                  <a:cubicBezTo>
                    <a:pt x="19419" y="419100"/>
                    <a:pt x="0" y="399681"/>
                    <a:pt x="0" y="375727"/>
                  </a:cubicBezTo>
                  <a:lnTo>
                    <a:pt x="0" y="43373"/>
                  </a:lnTo>
                  <a:cubicBezTo>
                    <a:pt x="0" y="19419"/>
                    <a:pt x="19419" y="0"/>
                    <a:pt x="43373" y="0"/>
                  </a:cubicBezTo>
                  <a:close/>
                </a:path>
              </a:pathLst>
            </a:custGeom>
            <a:solidFill>
              <a:srgbClr val="D9D9D9"/>
            </a:solidFill>
            <a:ln w="38100" cap="rnd">
              <a:solidFill>
                <a:srgbClr val="000000"/>
              </a:solidFill>
              <a:prstDash val="solid"/>
              <a:round/>
            </a:ln>
          </p:spPr>
          <p:txBody>
            <a:bodyPr/>
            <a:lstStyle/>
            <a:p>
              <a:endParaRPr lang="es-MX"/>
            </a:p>
          </p:txBody>
        </p:sp>
        <p:sp>
          <p:nvSpPr>
            <p:cNvPr id="11" name="TextBox 11"/>
            <p:cNvSpPr txBox="1"/>
            <p:nvPr/>
          </p:nvSpPr>
          <p:spPr>
            <a:xfrm>
              <a:off x="0" y="-66675"/>
              <a:ext cx="296316" cy="485775"/>
            </a:xfrm>
            <a:prstGeom prst="rect">
              <a:avLst/>
            </a:prstGeom>
          </p:spPr>
          <p:txBody>
            <a:bodyPr lIns="50800" tIns="50800" rIns="50800" bIns="50800" rtlCol="0" anchor="ctr"/>
            <a:lstStyle/>
            <a:p>
              <a:pPr algn="ctr">
                <a:lnSpc>
                  <a:spcPts val="3639"/>
                </a:lnSpc>
              </a:pPr>
              <a:r>
                <a:rPr lang="en-US" sz="2599" b="1">
                  <a:solidFill>
                    <a:srgbClr val="000000"/>
                  </a:solidFill>
                  <a:latin typeface="Archivo Narrow Bold"/>
                  <a:ea typeface="Archivo Narrow Bold"/>
                  <a:cs typeface="Archivo Narrow Bold"/>
                  <a:sym typeface="Archivo Narrow Bold"/>
                </a:rPr>
                <a:t>Conjunto formado por los valores Verdad y Falso.</a:t>
              </a:r>
            </a:p>
          </p:txBody>
        </p:sp>
      </p:grpSp>
      <p:grpSp>
        <p:nvGrpSpPr>
          <p:cNvPr id="12" name="Group 12"/>
          <p:cNvGrpSpPr/>
          <p:nvPr/>
        </p:nvGrpSpPr>
        <p:grpSpPr>
          <a:xfrm>
            <a:off x="10995186" y="3717906"/>
            <a:ext cx="3486221" cy="4930794"/>
            <a:chOff x="0" y="0"/>
            <a:chExt cx="296316" cy="419100"/>
          </a:xfrm>
        </p:grpSpPr>
        <p:sp>
          <p:nvSpPr>
            <p:cNvPr id="13" name="Freeform 13"/>
            <p:cNvSpPr/>
            <p:nvPr/>
          </p:nvSpPr>
          <p:spPr>
            <a:xfrm>
              <a:off x="0" y="0"/>
              <a:ext cx="296316" cy="419100"/>
            </a:xfrm>
            <a:custGeom>
              <a:avLst/>
              <a:gdLst/>
              <a:ahLst/>
              <a:cxnLst/>
              <a:rect l="l" t="t" r="r" b="b"/>
              <a:pathLst>
                <a:path w="296316" h="419100">
                  <a:moveTo>
                    <a:pt x="43373" y="0"/>
                  </a:moveTo>
                  <a:lnTo>
                    <a:pt x="252943" y="0"/>
                  </a:lnTo>
                  <a:cubicBezTo>
                    <a:pt x="276898" y="0"/>
                    <a:pt x="296316" y="19419"/>
                    <a:pt x="296316" y="43373"/>
                  </a:cubicBezTo>
                  <a:lnTo>
                    <a:pt x="296316" y="375727"/>
                  </a:lnTo>
                  <a:cubicBezTo>
                    <a:pt x="296316" y="399681"/>
                    <a:pt x="276898" y="419100"/>
                    <a:pt x="252943" y="419100"/>
                  </a:cubicBezTo>
                  <a:lnTo>
                    <a:pt x="43373" y="419100"/>
                  </a:lnTo>
                  <a:cubicBezTo>
                    <a:pt x="19419" y="419100"/>
                    <a:pt x="0" y="399681"/>
                    <a:pt x="0" y="375727"/>
                  </a:cubicBezTo>
                  <a:lnTo>
                    <a:pt x="0" y="43373"/>
                  </a:lnTo>
                  <a:cubicBezTo>
                    <a:pt x="0" y="19419"/>
                    <a:pt x="19419" y="0"/>
                    <a:pt x="43373" y="0"/>
                  </a:cubicBezTo>
                  <a:close/>
                </a:path>
              </a:pathLst>
            </a:custGeom>
            <a:solidFill>
              <a:srgbClr val="D9D9D9"/>
            </a:solidFill>
            <a:ln w="38100" cap="rnd">
              <a:solidFill>
                <a:srgbClr val="000000"/>
              </a:solidFill>
              <a:prstDash val="solid"/>
              <a:round/>
            </a:ln>
          </p:spPr>
          <p:txBody>
            <a:bodyPr/>
            <a:lstStyle/>
            <a:p>
              <a:endParaRPr lang="es-MX"/>
            </a:p>
          </p:txBody>
        </p:sp>
        <p:sp>
          <p:nvSpPr>
            <p:cNvPr id="14" name="TextBox 14"/>
            <p:cNvSpPr txBox="1"/>
            <p:nvPr/>
          </p:nvSpPr>
          <p:spPr>
            <a:xfrm>
              <a:off x="0" y="-66675"/>
              <a:ext cx="296316" cy="485775"/>
            </a:xfrm>
            <a:prstGeom prst="rect">
              <a:avLst/>
            </a:prstGeom>
          </p:spPr>
          <p:txBody>
            <a:bodyPr lIns="50800" tIns="50800" rIns="50800" bIns="50800" rtlCol="0" anchor="ctr"/>
            <a:lstStyle/>
            <a:p>
              <a:pPr algn="ctr">
                <a:lnSpc>
                  <a:spcPts val="3639"/>
                </a:lnSpc>
              </a:pPr>
              <a:r>
                <a:rPr lang="en-US" sz="2599" b="1" dirty="0">
                  <a:solidFill>
                    <a:srgbClr val="000000"/>
                  </a:solidFill>
                  <a:latin typeface="Archivo Narrow Bold"/>
                  <a:ea typeface="Archivo Narrow Bold"/>
                  <a:cs typeface="Archivo Narrow Bold"/>
                  <a:sym typeface="Archivo Narrow Bold"/>
                </a:rPr>
                <a:t>Conjunto finito y </a:t>
              </a:r>
              <a:r>
                <a:rPr lang="en-US" sz="2599" b="1" dirty="0" err="1">
                  <a:solidFill>
                    <a:srgbClr val="000000"/>
                  </a:solidFill>
                  <a:latin typeface="Archivo Narrow Bold"/>
                  <a:ea typeface="Archivo Narrow Bold"/>
                  <a:cs typeface="Archivo Narrow Bold"/>
                  <a:sym typeface="Archivo Narrow Bold"/>
                </a:rPr>
                <a:t>ordenado</a:t>
              </a:r>
              <a:r>
                <a:rPr lang="en-US" sz="2599" b="1" dirty="0">
                  <a:solidFill>
                    <a:srgbClr val="000000"/>
                  </a:solidFill>
                  <a:latin typeface="Archivo Narrow Bold"/>
                  <a:ea typeface="Archivo Narrow Bold"/>
                  <a:cs typeface="Archivo Narrow Bold"/>
                  <a:sym typeface="Archivo Narrow Bold"/>
                </a:rPr>
                <a:t> de </a:t>
              </a:r>
              <a:r>
                <a:rPr lang="en-US" sz="2599" b="1" dirty="0" err="1">
                  <a:solidFill>
                    <a:srgbClr val="000000"/>
                  </a:solidFill>
                  <a:latin typeface="Archivo Narrow Bold"/>
                  <a:ea typeface="Archivo Narrow Bold"/>
                  <a:cs typeface="Archivo Narrow Bold"/>
                  <a:sym typeface="Archivo Narrow Bold"/>
                </a:rPr>
                <a:t>los</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caracteres</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que</a:t>
              </a:r>
              <a:r>
                <a:rPr lang="en-US" sz="2599" b="1" dirty="0">
                  <a:solidFill>
                    <a:srgbClr val="000000"/>
                  </a:solidFill>
                  <a:latin typeface="Archivo Narrow Bold"/>
                  <a:ea typeface="Archivo Narrow Bold"/>
                  <a:cs typeface="Archivo Narrow Bold"/>
                  <a:sym typeface="Archivo Narrow Bold"/>
                </a:rPr>
                <a:t> la </a:t>
              </a:r>
              <a:r>
                <a:rPr lang="en-US" sz="2599" b="1" dirty="0" err="1">
                  <a:solidFill>
                    <a:srgbClr val="000000"/>
                  </a:solidFill>
                  <a:latin typeface="Archivo Narrow Bold"/>
                  <a:ea typeface="Archivo Narrow Bold"/>
                  <a:cs typeface="Archivo Narrow Bold"/>
                  <a:sym typeface="Archivo Narrow Bold"/>
                </a:rPr>
                <a:t>computadora</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reconoce</a:t>
              </a:r>
              <a:r>
                <a:rPr lang="en-US" sz="2599" b="1" dirty="0">
                  <a:solidFill>
                    <a:srgbClr val="000000"/>
                  </a:solidFill>
                  <a:latin typeface="Archivo Narrow Bold"/>
                  <a:ea typeface="Archivo Narrow Bold"/>
                  <a:cs typeface="Archivo Narrow Bold"/>
                  <a:sym typeface="Archivo Narrow Bold"/>
                </a:rPr>
                <a:t>.</a:t>
              </a:r>
            </a:p>
          </p:txBody>
        </p:sp>
      </p:grpSp>
      <p:grpSp>
        <p:nvGrpSpPr>
          <p:cNvPr id="15" name="Group 15"/>
          <p:cNvGrpSpPr/>
          <p:nvPr/>
        </p:nvGrpSpPr>
        <p:grpSpPr>
          <a:xfrm>
            <a:off x="352461" y="3155461"/>
            <a:ext cx="3086100" cy="1124889"/>
            <a:chOff x="0" y="0"/>
            <a:chExt cx="635000" cy="231459"/>
          </a:xfrm>
        </p:grpSpPr>
        <p:sp>
          <p:nvSpPr>
            <p:cNvPr id="16" name="Freeform 16"/>
            <p:cNvSpPr/>
            <p:nvPr/>
          </p:nvSpPr>
          <p:spPr>
            <a:xfrm>
              <a:off x="0" y="0"/>
              <a:ext cx="635000" cy="231459"/>
            </a:xfrm>
            <a:custGeom>
              <a:avLst/>
              <a:gdLst/>
              <a:ahLst/>
              <a:cxnLst/>
              <a:rect l="l" t="t" r="r" b="b"/>
              <a:pathLst>
                <a:path w="635000" h="231459">
                  <a:moveTo>
                    <a:pt x="48997" y="0"/>
                  </a:moveTo>
                  <a:lnTo>
                    <a:pt x="586003" y="0"/>
                  </a:lnTo>
                  <a:cubicBezTo>
                    <a:pt x="598998" y="0"/>
                    <a:pt x="611460" y="5162"/>
                    <a:pt x="620649" y="14351"/>
                  </a:cubicBezTo>
                  <a:cubicBezTo>
                    <a:pt x="629838" y="23540"/>
                    <a:pt x="635000" y="36002"/>
                    <a:pt x="635000" y="48997"/>
                  </a:cubicBezTo>
                  <a:lnTo>
                    <a:pt x="635000" y="182462"/>
                  </a:lnTo>
                  <a:cubicBezTo>
                    <a:pt x="635000" y="195457"/>
                    <a:pt x="629838" y="207919"/>
                    <a:pt x="620649" y="217108"/>
                  </a:cubicBezTo>
                  <a:cubicBezTo>
                    <a:pt x="611460" y="226296"/>
                    <a:pt x="598998" y="231459"/>
                    <a:pt x="586003" y="231459"/>
                  </a:cubicBezTo>
                  <a:lnTo>
                    <a:pt x="48997" y="231459"/>
                  </a:lnTo>
                  <a:cubicBezTo>
                    <a:pt x="21937" y="231459"/>
                    <a:pt x="0" y="209522"/>
                    <a:pt x="0" y="182462"/>
                  </a:cubicBezTo>
                  <a:lnTo>
                    <a:pt x="0" y="48997"/>
                  </a:lnTo>
                  <a:cubicBezTo>
                    <a:pt x="0" y="36002"/>
                    <a:pt x="5162" y="23540"/>
                    <a:pt x="14351" y="14351"/>
                  </a:cubicBezTo>
                  <a:cubicBezTo>
                    <a:pt x="23540" y="5162"/>
                    <a:pt x="36002" y="0"/>
                    <a:pt x="48997" y="0"/>
                  </a:cubicBezTo>
                  <a:close/>
                </a:path>
              </a:pathLst>
            </a:custGeom>
            <a:solidFill>
              <a:srgbClr val="FFECA9"/>
            </a:solidFill>
            <a:ln w="38100" cap="rnd">
              <a:solidFill>
                <a:srgbClr val="000000"/>
              </a:solidFill>
              <a:prstDash val="solid"/>
              <a:round/>
            </a:ln>
          </p:spPr>
          <p:txBody>
            <a:bodyPr/>
            <a:lstStyle/>
            <a:p>
              <a:endParaRPr lang="es-MX"/>
            </a:p>
          </p:txBody>
        </p:sp>
        <p:sp>
          <p:nvSpPr>
            <p:cNvPr id="17" name="TextBox 17"/>
            <p:cNvSpPr txBox="1"/>
            <p:nvPr/>
          </p:nvSpPr>
          <p:spPr>
            <a:xfrm>
              <a:off x="0" y="-66675"/>
              <a:ext cx="635000" cy="298134"/>
            </a:xfrm>
            <a:prstGeom prst="rect">
              <a:avLst/>
            </a:prstGeom>
          </p:spPr>
          <p:txBody>
            <a:bodyPr lIns="50800" tIns="50800" rIns="50800" bIns="50800" rtlCol="0" anchor="ctr"/>
            <a:lstStyle/>
            <a:p>
              <a:pPr algn="ctr">
                <a:lnSpc>
                  <a:spcPts val="3639"/>
                </a:lnSpc>
              </a:pPr>
              <a:r>
                <a:rPr lang="en-US" sz="2599" b="1">
                  <a:solidFill>
                    <a:srgbClr val="000000"/>
                  </a:solidFill>
                  <a:latin typeface="Archivo Narrow Bold"/>
                  <a:ea typeface="Archivo Narrow Bold"/>
                  <a:cs typeface="Archivo Narrow Bold"/>
                  <a:sym typeface="Archivo Narrow Bold"/>
                </a:rPr>
                <a:t>Entero</a:t>
              </a:r>
            </a:p>
          </p:txBody>
        </p:sp>
      </p:grpSp>
      <p:sp>
        <p:nvSpPr>
          <p:cNvPr id="18" name="TextBox 18"/>
          <p:cNvSpPr txBox="1"/>
          <p:nvPr/>
        </p:nvSpPr>
        <p:spPr>
          <a:xfrm>
            <a:off x="6662850" y="982916"/>
            <a:ext cx="4993512" cy="906145"/>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Tipos</a:t>
            </a:r>
            <a:r>
              <a:rPr lang="en-US" sz="5199" b="1" dirty="0">
                <a:solidFill>
                  <a:srgbClr val="000000"/>
                </a:solidFill>
                <a:latin typeface="Archivo Narrow Bold"/>
                <a:ea typeface="Archivo Narrow Bold"/>
                <a:cs typeface="Archivo Narrow Bold"/>
                <a:sym typeface="Archivo Narrow Bold"/>
              </a:rPr>
              <a:t> de datos</a:t>
            </a:r>
          </a:p>
        </p:txBody>
      </p:sp>
      <p:grpSp>
        <p:nvGrpSpPr>
          <p:cNvPr id="19" name="Group 19"/>
          <p:cNvGrpSpPr/>
          <p:nvPr/>
        </p:nvGrpSpPr>
        <p:grpSpPr>
          <a:xfrm>
            <a:off x="3886200" y="3155461"/>
            <a:ext cx="3086100" cy="1124889"/>
            <a:chOff x="0" y="0"/>
            <a:chExt cx="635000" cy="231459"/>
          </a:xfrm>
        </p:grpSpPr>
        <p:sp>
          <p:nvSpPr>
            <p:cNvPr id="20" name="Freeform 20"/>
            <p:cNvSpPr/>
            <p:nvPr/>
          </p:nvSpPr>
          <p:spPr>
            <a:xfrm>
              <a:off x="0" y="0"/>
              <a:ext cx="635000" cy="231459"/>
            </a:xfrm>
            <a:custGeom>
              <a:avLst/>
              <a:gdLst/>
              <a:ahLst/>
              <a:cxnLst/>
              <a:rect l="l" t="t" r="r" b="b"/>
              <a:pathLst>
                <a:path w="635000" h="231459">
                  <a:moveTo>
                    <a:pt x="48997" y="0"/>
                  </a:moveTo>
                  <a:lnTo>
                    <a:pt x="586003" y="0"/>
                  </a:lnTo>
                  <a:cubicBezTo>
                    <a:pt x="598998" y="0"/>
                    <a:pt x="611460" y="5162"/>
                    <a:pt x="620649" y="14351"/>
                  </a:cubicBezTo>
                  <a:cubicBezTo>
                    <a:pt x="629838" y="23540"/>
                    <a:pt x="635000" y="36002"/>
                    <a:pt x="635000" y="48997"/>
                  </a:cubicBezTo>
                  <a:lnTo>
                    <a:pt x="635000" y="182462"/>
                  </a:lnTo>
                  <a:cubicBezTo>
                    <a:pt x="635000" y="195457"/>
                    <a:pt x="629838" y="207919"/>
                    <a:pt x="620649" y="217108"/>
                  </a:cubicBezTo>
                  <a:cubicBezTo>
                    <a:pt x="611460" y="226296"/>
                    <a:pt x="598998" y="231459"/>
                    <a:pt x="586003" y="231459"/>
                  </a:cubicBezTo>
                  <a:lnTo>
                    <a:pt x="48997" y="231459"/>
                  </a:lnTo>
                  <a:cubicBezTo>
                    <a:pt x="21937" y="231459"/>
                    <a:pt x="0" y="209522"/>
                    <a:pt x="0" y="182462"/>
                  </a:cubicBezTo>
                  <a:lnTo>
                    <a:pt x="0" y="48997"/>
                  </a:lnTo>
                  <a:cubicBezTo>
                    <a:pt x="0" y="36002"/>
                    <a:pt x="5162" y="23540"/>
                    <a:pt x="14351" y="14351"/>
                  </a:cubicBezTo>
                  <a:cubicBezTo>
                    <a:pt x="23540" y="5162"/>
                    <a:pt x="36002" y="0"/>
                    <a:pt x="48997" y="0"/>
                  </a:cubicBezTo>
                  <a:close/>
                </a:path>
              </a:pathLst>
            </a:custGeom>
            <a:solidFill>
              <a:srgbClr val="FFECA9"/>
            </a:solidFill>
            <a:ln w="38100" cap="rnd">
              <a:solidFill>
                <a:srgbClr val="000000"/>
              </a:solidFill>
              <a:prstDash val="solid"/>
              <a:round/>
            </a:ln>
          </p:spPr>
          <p:txBody>
            <a:bodyPr/>
            <a:lstStyle/>
            <a:p>
              <a:endParaRPr lang="es-MX"/>
            </a:p>
          </p:txBody>
        </p:sp>
        <p:sp>
          <p:nvSpPr>
            <p:cNvPr id="21" name="TextBox 21"/>
            <p:cNvSpPr txBox="1"/>
            <p:nvPr/>
          </p:nvSpPr>
          <p:spPr>
            <a:xfrm>
              <a:off x="0" y="-66675"/>
              <a:ext cx="635000" cy="298134"/>
            </a:xfrm>
            <a:prstGeom prst="rect">
              <a:avLst/>
            </a:prstGeom>
          </p:spPr>
          <p:txBody>
            <a:bodyPr lIns="50800" tIns="50800" rIns="50800" bIns="50800" rtlCol="0" anchor="ctr"/>
            <a:lstStyle/>
            <a:p>
              <a:pPr algn="ctr">
                <a:lnSpc>
                  <a:spcPts val="3639"/>
                </a:lnSpc>
              </a:pPr>
              <a:r>
                <a:rPr lang="en-US" sz="2599" b="1">
                  <a:solidFill>
                    <a:srgbClr val="000000"/>
                  </a:solidFill>
                  <a:latin typeface="Archivo Narrow Bold"/>
                  <a:ea typeface="Archivo Narrow Bold"/>
                  <a:cs typeface="Archivo Narrow Bold"/>
                  <a:sym typeface="Archivo Narrow Bold"/>
                </a:rPr>
                <a:t>Real</a:t>
              </a:r>
            </a:p>
          </p:txBody>
        </p:sp>
      </p:grpSp>
      <p:grpSp>
        <p:nvGrpSpPr>
          <p:cNvPr id="22" name="Group 22"/>
          <p:cNvGrpSpPr/>
          <p:nvPr/>
        </p:nvGrpSpPr>
        <p:grpSpPr>
          <a:xfrm>
            <a:off x="7545441" y="3155461"/>
            <a:ext cx="3086100" cy="1124889"/>
            <a:chOff x="0" y="0"/>
            <a:chExt cx="635000" cy="231459"/>
          </a:xfrm>
        </p:grpSpPr>
        <p:sp>
          <p:nvSpPr>
            <p:cNvPr id="23" name="Freeform 23"/>
            <p:cNvSpPr/>
            <p:nvPr/>
          </p:nvSpPr>
          <p:spPr>
            <a:xfrm>
              <a:off x="0" y="0"/>
              <a:ext cx="635000" cy="231459"/>
            </a:xfrm>
            <a:custGeom>
              <a:avLst/>
              <a:gdLst/>
              <a:ahLst/>
              <a:cxnLst/>
              <a:rect l="l" t="t" r="r" b="b"/>
              <a:pathLst>
                <a:path w="635000" h="231459">
                  <a:moveTo>
                    <a:pt x="48997" y="0"/>
                  </a:moveTo>
                  <a:lnTo>
                    <a:pt x="586003" y="0"/>
                  </a:lnTo>
                  <a:cubicBezTo>
                    <a:pt x="598998" y="0"/>
                    <a:pt x="611460" y="5162"/>
                    <a:pt x="620649" y="14351"/>
                  </a:cubicBezTo>
                  <a:cubicBezTo>
                    <a:pt x="629838" y="23540"/>
                    <a:pt x="635000" y="36002"/>
                    <a:pt x="635000" y="48997"/>
                  </a:cubicBezTo>
                  <a:lnTo>
                    <a:pt x="635000" y="182462"/>
                  </a:lnTo>
                  <a:cubicBezTo>
                    <a:pt x="635000" y="195457"/>
                    <a:pt x="629838" y="207919"/>
                    <a:pt x="620649" y="217108"/>
                  </a:cubicBezTo>
                  <a:cubicBezTo>
                    <a:pt x="611460" y="226296"/>
                    <a:pt x="598998" y="231459"/>
                    <a:pt x="586003" y="231459"/>
                  </a:cubicBezTo>
                  <a:lnTo>
                    <a:pt x="48997" y="231459"/>
                  </a:lnTo>
                  <a:cubicBezTo>
                    <a:pt x="21937" y="231459"/>
                    <a:pt x="0" y="209522"/>
                    <a:pt x="0" y="182462"/>
                  </a:cubicBezTo>
                  <a:lnTo>
                    <a:pt x="0" y="48997"/>
                  </a:lnTo>
                  <a:cubicBezTo>
                    <a:pt x="0" y="36002"/>
                    <a:pt x="5162" y="23540"/>
                    <a:pt x="14351" y="14351"/>
                  </a:cubicBezTo>
                  <a:cubicBezTo>
                    <a:pt x="23540" y="5162"/>
                    <a:pt x="36002" y="0"/>
                    <a:pt x="48997" y="0"/>
                  </a:cubicBezTo>
                  <a:close/>
                </a:path>
              </a:pathLst>
            </a:custGeom>
            <a:solidFill>
              <a:srgbClr val="FFECA9"/>
            </a:solidFill>
            <a:ln w="38100" cap="rnd">
              <a:solidFill>
                <a:srgbClr val="000000"/>
              </a:solidFill>
              <a:prstDash val="solid"/>
              <a:round/>
            </a:ln>
          </p:spPr>
          <p:txBody>
            <a:bodyPr/>
            <a:lstStyle/>
            <a:p>
              <a:endParaRPr lang="es-MX"/>
            </a:p>
          </p:txBody>
        </p:sp>
        <p:sp>
          <p:nvSpPr>
            <p:cNvPr id="24" name="TextBox 24"/>
            <p:cNvSpPr txBox="1"/>
            <p:nvPr/>
          </p:nvSpPr>
          <p:spPr>
            <a:xfrm>
              <a:off x="0" y="-66675"/>
              <a:ext cx="635000" cy="298134"/>
            </a:xfrm>
            <a:prstGeom prst="rect">
              <a:avLst/>
            </a:prstGeom>
          </p:spPr>
          <p:txBody>
            <a:bodyPr lIns="50800" tIns="50800" rIns="50800" bIns="50800" rtlCol="0" anchor="ctr"/>
            <a:lstStyle/>
            <a:p>
              <a:pPr algn="ctr">
                <a:lnSpc>
                  <a:spcPts val="3639"/>
                </a:lnSpc>
              </a:pPr>
              <a:r>
                <a:rPr lang="en-US" sz="2599" b="1">
                  <a:solidFill>
                    <a:srgbClr val="000000"/>
                  </a:solidFill>
                  <a:latin typeface="Archivo Narrow Bold"/>
                  <a:ea typeface="Archivo Narrow Bold"/>
                  <a:cs typeface="Archivo Narrow Bold"/>
                  <a:sym typeface="Archivo Narrow Bold"/>
                </a:rPr>
                <a:t>Logico</a:t>
              </a:r>
            </a:p>
          </p:txBody>
        </p:sp>
      </p:grpSp>
      <p:grpSp>
        <p:nvGrpSpPr>
          <p:cNvPr id="25" name="Group 25"/>
          <p:cNvGrpSpPr/>
          <p:nvPr/>
        </p:nvGrpSpPr>
        <p:grpSpPr>
          <a:xfrm>
            <a:off x="11195246" y="3155461"/>
            <a:ext cx="3086100" cy="1124889"/>
            <a:chOff x="0" y="0"/>
            <a:chExt cx="635000" cy="231459"/>
          </a:xfrm>
        </p:grpSpPr>
        <p:sp>
          <p:nvSpPr>
            <p:cNvPr id="26" name="Freeform 26"/>
            <p:cNvSpPr/>
            <p:nvPr/>
          </p:nvSpPr>
          <p:spPr>
            <a:xfrm>
              <a:off x="0" y="0"/>
              <a:ext cx="635000" cy="231459"/>
            </a:xfrm>
            <a:custGeom>
              <a:avLst/>
              <a:gdLst/>
              <a:ahLst/>
              <a:cxnLst/>
              <a:rect l="l" t="t" r="r" b="b"/>
              <a:pathLst>
                <a:path w="635000" h="231459">
                  <a:moveTo>
                    <a:pt x="48997" y="0"/>
                  </a:moveTo>
                  <a:lnTo>
                    <a:pt x="586003" y="0"/>
                  </a:lnTo>
                  <a:cubicBezTo>
                    <a:pt x="598998" y="0"/>
                    <a:pt x="611460" y="5162"/>
                    <a:pt x="620649" y="14351"/>
                  </a:cubicBezTo>
                  <a:cubicBezTo>
                    <a:pt x="629838" y="23540"/>
                    <a:pt x="635000" y="36002"/>
                    <a:pt x="635000" y="48997"/>
                  </a:cubicBezTo>
                  <a:lnTo>
                    <a:pt x="635000" y="182462"/>
                  </a:lnTo>
                  <a:cubicBezTo>
                    <a:pt x="635000" y="195457"/>
                    <a:pt x="629838" y="207919"/>
                    <a:pt x="620649" y="217108"/>
                  </a:cubicBezTo>
                  <a:cubicBezTo>
                    <a:pt x="611460" y="226296"/>
                    <a:pt x="598998" y="231459"/>
                    <a:pt x="586003" y="231459"/>
                  </a:cubicBezTo>
                  <a:lnTo>
                    <a:pt x="48997" y="231459"/>
                  </a:lnTo>
                  <a:cubicBezTo>
                    <a:pt x="21937" y="231459"/>
                    <a:pt x="0" y="209522"/>
                    <a:pt x="0" y="182462"/>
                  </a:cubicBezTo>
                  <a:lnTo>
                    <a:pt x="0" y="48997"/>
                  </a:lnTo>
                  <a:cubicBezTo>
                    <a:pt x="0" y="36002"/>
                    <a:pt x="5162" y="23540"/>
                    <a:pt x="14351" y="14351"/>
                  </a:cubicBezTo>
                  <a:cubicBezTo>
                    <a:pt x="23540" y="5162"/>
                    <a:pt x="36002" y="0"/>
                    <a:pt x="48997" y="0"/>
                  </a:cubicBezTo>
                  <a:close/>
                </a:path>
              </a:pathLst>
            </a:custGeom>
            <a:solidFill>
              <a:srgbClr val="FFECA9"/>
            </a:solidFill>
            <a:ln w="38100" cap="rnd">
              <a:solidFill>
                <a:srgbClr val="000000"/>
              </a:solidFill>
              <a:prstDash val="solid"/>
              <a:round/>
            </a:ln>
          </p:spPr>
          <p:txBody>
            <a:bodyPr/>
            <a:lstStyle/>
            <a:p>
              <a:endParaRPr lang="es-MX"/>
            </a:p>
          </p:txBody>
        </p:sp>
        <p:sp>
          <p:nvSpPr>
            <p:cNvPr id="27" name="TextBox 27"/>
            <p:cNvSpPr txBox="1"/>
            <p:nvPr/>
          </p:nvSpPr>
          <p:spPr>
            <a:xfrm>
              <a:off x="0" y="-66675"/>
              <a:ext cx="635000" cy="298134"/>
            </a:xfrm>
            <a:prstGeom prst="rect">
              <a:avLst/>
            </a:prstGeom>
          </p:spPr>
          <p:txBody>
            <a:bodyPr lIns="50800" tIns="50800" rIns="50800" bIns="50800" rtlCol="0" anchor="ctr"/>
            <a:lstStyle/>
            <a:p>
              <a:pPr algn="ctr">
                <a:lnSpc>
                  <a:spcPts val="3639"/>
                </a:lnSpc>
              </a:pPr>
              <a:r>
                <a:rPr lang="en-US" sz="2599" b="1">
                  <a:solidFill>
                    <a:srgbClr val="000000"/>
                  </a:solidFill>
                  <a:latin typeface="Archivo Narrow Bold"/>
                  <a:ea typeface="Archivo Narrow Bold"/>
                  <a:cs typeface="Archivo Narrow Bold"/>
                  <a:sym typeface="Archivo Narrow Bold"/>
                </a:rPr>
                <a:t>Carácter</a:t>
              </a:r>
            </a:p>
          </p:txBody>
        </p:sp>
      </p:grpSp>
      <p:grpSp>
        <p:nvGrpSpPr>
          <p:cNvPr id="28" name="Group 28"/>
          <p:cNvGrpSpPr/>
          <p:nvPr/>
        </p:nvGrpSpPr>
        <p:grpSpPr>
          <a:xfrm>
            <a:off x="14633807" y="3717906"/>
            <a:ext cx="3486221" cy="4930794"/>
            <a:chOff x="0" y="0"/>
            <a:chExt cx="296316" cy="419100"/>
          </a:xfrm>
        </p:grpSpPr>
        <p:sp>
          <p:nvSpPr>
            <p:cNvPr id="29" name="Freeform 29"/>
            <p:cNvSpPr/>
            <p:nvPr/>
          </p:nvSpPr>
          <p:spPr>
            <a:xfrm>
              <a:off x="0" y="0"/>
              <a:ext cx="296316" cy="419100"/>
            </a:xfrm>
            <a:custGeom>
              <a:avLst/>
              <a:gdLst/>
              <a:ahLst/>
              <a:cxnLst/>
              <a:rect l="l" t="t" r="r" b="b"/>
              <a:pathLst>
                <a:path w="296316" h="419100">
                  <a:moveTo>
                    <a:pt x="43373" y="0"/>
                  </a:moveTo>
                  <a:lnTo>
                    <a:pt x="252943" y="0"/>
                  </a:lnTo>
                  <a:cubicBezTo>
                    <a:pt x="276898" y="0"/>
                    <a:pt x="296316" y="19419"/>
                    <a:pt x="296316" y="43373"/>
                  </a:cubicBezTo>
                  <a:lnTo>
                    <a:pt x="296316" y="375727"/>
                  </a:lnTo>
                  <a:cubicBezTo>
                    <a:pt x="296316" y="399681"/>
                    <a:pt x="276898" y="419100"/>
                    <a:pt x="252943" y="419100"/>
                  </a:cubicBezTo>
                  <a:lnTo>
                    <a:pt x="43373" y="419100"/>
                  </a:lnTo>
                  <a:cubicBezTo>
                    <a:pt x="19419" y="419100"/>
                    <a:pt x="0" y="399681"/>
                    <a:pt x="0" y="375727"/>
                  </a:cubicBezTo>
                  <a:lnTo>
                    <a:pt x="0" y="43373"/>
                  </a:lnTo>
                  <a:cubicBezTo>
                    <a:pt x="0" y="19419"/>
                    <a:pt x="19419" y="0"/>
                    <a:pt x="43373" y="0"/>
                  </a:cubicBezTo>
                  <a:close/>
                </a:path>
              </a:pathLst>
            </a:custGeom>
            <a:solidFill>
              <a:srgbClr val="D9D9D9"/>
            </a:solidFill>
            <a:ln w="38100" cap="rnd">
              <a:solidFill>
                <a:srgbClr val="000000"/>
              </a:solidFill>
              <a:prstDash val="solid"/>
              <a:round/>
            </a:ln>
          </p:spPr>
          <p:txBody>
            <a:bodyPr/>
            <a:lstStyle/>
            <a:p>
              <a:endParaRPr lang="es-MX"/>
            </a:p>
          </p:txBody>
        </p:sp>
        <p:sp>
          <p:nvSpPr>
            <p:cNvPr id="30" name="TextBox 30"/>
            <p:cNvSpPr txBox="1"/>
            <p:nvPr/>
          </p:nvSpPr>
          <p:spPr>
            <a:xfrm>
              <a:off x="0" y="-66675"/>
              <a:ext cx="296316" cy="485775"/>
            </a:xfrm>
            <a:prstGeom prst="rect">
              <a:avLst/>
            </a:prstGeom>
          </p:spPr>
          <p:txBody>
            <a:bodyPr lIns="50800" tIns="50800" rIns="50800" bIns="50800" rtlCol="0" anchor="ctr"/>
            <a:lstStyle/>
            <a:p>
              <a:pPr algn="ctr">
                <a:lnSpc>
                  <a:spcPts val="3639"/>
                </a:lnSpc>
              </a:pPr>
              <a:endParaRPr lang="en-US" sz="2599" b="1" dirty="0">
                <a:solidFill>
                  <a:srgbClr val="000000"/>
                </a:solidFill>
                <a:latin typeface="Archivo Narrow Bold"/>
                <a:ea typeface="Archivo Narrow Bold"/>
                <a:cs typeface="Archivo Narrow Bold"/>
                <a:sym typeface="Archivo Narrow Bold"/>
              </a:endParaRPr>
            </a:p>
            <a:p>
              <a:pPr algn="ctr">
                <a:lnSpc>
                  <a:spcPts val="3639"/>
                </a:lnSpc>
              </a:pPr>
              <a:r>
                <a:rPr lang="en-US" sz="2599" b="1" dirty="0">
                  <a:solidFill>
                    <a:srgbClr val="000000"/>
                  </a:solidFill>
                  <a:latin typeface="Archivo Narrow Bold"/>
                  <a:ea typeface="Archivo Narrow Bold"/>
                  <a:cs typeface="Archivo Narrow Bold"/>
                  <a:sym typeface="Archivo Narrow Bold"/>
                </a:rPr>
                <a:t>Los datos (</a:t>
              </a:r>
              <a:r>
                <a:rPr lang="en-US" sz="2599" b="1" dirty="0" err="1">
                  <a:solidFill>
                    <a:srgbClr val="000000"/>
                  </a:solidFill>
                  <a:latin typeface="Archivo Narrow Bold"/>
                  <a:ea typeface="Archivo Narrow Bold"/>
                  <a:cs typeface="Archivo Narrow Bold"/>
                  <a:sym typeface="Archivo Narrow Bold"/>
                </a:rPr>
                <a:t>objetos</a:t>
              </a:r>
              <a:r>
                <a:rPr lang="en-US" sz="2599" b="1" dirty="0">
                  <a:solidFill>
                    <a:srgbClr val="000000"/>
                  </a:solidFill>
                  <a:latin typeface="Archivo Narrow Bold"/>
                  <a:ea typeface="Archivo Narrow Bold"/>
                  <a:cs typeface="Archivo Narrow Bold"/>
                  <a:sym typeface="Archivo Narrow Bold"/>
                </a:rPr>
                <a:t>) de </a:t>
              </a:r>
              <a:r>
                <a:rPr lang="en-US" sz="2599" b="1" dirty="0" err="1">
                  <a:solidFill>
                    <a:srgbClr val="000000"/>
                  </a:solidFill>
                  <a:latin typeface="Archivo Narrow Bold"/>
                  <a:ea typeface="Archivo Narrow Bold"/>
                  <a:cs typeface="Archivo Narrow Bold"/>
                  <a:sym typeface="Archivo Narrow Bold"/>
                </a:rPr>
                <a:t>este</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tipo</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contendrán</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una</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serie</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finita</a:t>
              </a:r>
              <a:r>
                <a:rPr lang="en-US" sz="2599" b="1" dirty="0">
                  <a:solidFill>
                    <a:srgbClr val="000000"/>
                  </a:solidFill>
                  <a:latin typeface="Archivo Narrow Bold"/>
                  <a:ea typeface="Archivo Narrow Bold"/>
                  <a:cs typeface="Archivo Narrow Bold"/>
                  <a:sym typeface="Archivo Narrow Bold"/>
                </a:rPr>
                <a:t> de </a:t>
              </a:r>
              <a:r>
                <a:rPr lang="en-US" sz="2599" b="1" dirty="0" err="1">
                  <a:solidFill>
                    <a:srgbClr val="000000"/>
                  </a:solidFill>
                  <a:latin typeface="Archivo Narrow Bold"/>
                  <a:ea typeface="Archivo Narrow Bold"/>
                  <a:cs typeface="Archivo Narrow Bold"/>
                  <a:sym typeface="Archivo Narrow Bold"/>
                </a:rPr>
                <a:t>caracteres</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que</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podrán</a:t>
              </a:r>
              <a:r>
                <a:rPr lang="en-US" sz="2599" b="1" dirty="0">
                  <a:solidFill>
                    <a:srgbClr val="000000"/>
                  </a:solidFill>
                  <a:latin typeface="Archivo Narrow Bold"/>
                  <a:ea typeface="Archivo Narrow Bold"/>
                  <a:cs typeface="Archivo Narrow Bold"/>
                  <a:sym typeface="Archivo Narrow Bold"/>
                </a:rPr>
                <a:t> ser </a:t>
              </a:r>
              <a:r>
                <a:rPr lang="en-US" sz="2599" b="1" dirty="0" err="1">
                  <a:solidFill>
                    <a:srgbClr val="000000"/>
                  </a:solidFill>
                  <a:latin typeface="Archivo Narrow Bold"/>
                  <a:ea typeface="Archivo Narrow Bold"/>
                  <a:cs typeface="Archivo Narrow Bold"/>
                  <a:sym typeface="Archivo Narrow Bold"/>
                </a:rPr>
                <a:t>directamente</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traídos</a:t>
              </a:r>
              <a:r>
                <a:rPr lang="en-US" sz="2599" b="1" dirty="0">
                  <a:solidFill>
                    <a:srgbClr val="000000"/>
                  </a:solidFill>
                  <a:latin typeface="Archivo Narrow Bold"/>
                  <a:ea typeface="Archivo Narrow Bold"/>
                  <a:cs typeface="Archivo Narrow Bold"/>
                  <a:sym typeface="Archivo Narrow Bold"/>
                </a:rPr>
                <a:t> o </a:t>
              </a:r>
              <a:r>
                <a:rPr lang="en-US" sz="2599" b="1" dirty="0" err="1">
                  <a:solidFill>
                    <a:srgbClr val="000000"/>
                  </a:solidFill>
                  <a:latin typeface="Archivo Narrow Bold"/>
                  <a:ea typeface="Archivo Narrow Bold"/>
                  <a:cs typeface="Archivo Narrow Bold"/>
                  <a:sym typeface="Archivo Narrow Bold"/>
                </a:rPr>
                <a:t>enviados</a:t>
              </a:r>
              <a:r>
                <a:rPr lang="en-US" sz="2599" b="1" dirty="0">
                  <a:solidFill>
                    <a:srgbClr val="000000"/>
                  </a:solidFill>
                  <a:latin typeface="Archivo Narrow Bold"/>
                  <a:ea typeface="Archivo Narrow Bold"/>
                  <a:cs typeface="Archivo Narrow Bold"/>
                  <a:sym typeface="Archivo Narrow Bold"/>
                </a:rPr>
                <a:t> a/</a:t>
              </a:r>
              <a:r>
                <a:rPr lang="en-US" sz="2599" b="1" dirty="0" err="1">
                  <a:solidFill>
                    <a:srgbClr val="000000"/>
                  </a:solidFill>
                  <a:latin typeface="Archivo Narrow Bold"/>
                  <a:ea typeface="Archivo Narrow Bold"/>
                  <a:cs typeface="Archivo Narrow Bold"/>
                  <a:sym typeface="Archivo Narrow Bold"/>
                </a:rPr>
                <a:t>desde</a:t>
              </a:r>
              <a:r>
                <a:rPr lang="en-US" sz="2599" b="1" dirty="0">
                  <a:solidFill>
                    <a:srgbClr val="000000"/>
                  </a:solidFill>
                  <a:latin typeface="Archivo Narrow Bold"/>
                  <a:ea typeface="Archivo Narrow Bold"/>
                  <a:cs typeface="Archivo Narrow Bold"/>
                  <a:sym typeface="Archivo Narrow Bold"/>
                </a:rPr>
                <a:t> </a:t>
              </a:r>
              <a:r>
                <a:rPr lang="en-US" sz="2599" b="1" dirty="0" err="1">
                  <a:solidFill>
                    <a:srgbClr val="000000"/>
                  </a:solidFill>
                  <a:latin typeface="Archivo Narrow Bold"/>
                  <a:ea typeface="Archivo Narrow Bold"/>
                  <a:cs typeface="Archivo Narrow Bold"/>
                  <a:sym typeface="Archivo Narrow Bold"/>
                </a:rPr>
                <a:t>consola</a:t>
              </a:r>
              <a:r>
                <a:rPr lang="en-US" sz="2599" b="1" dirty="0">
                  <a:solidFill>
                    <a:srgbClr val="000000"/>
                  </a:solidFill>
                  <a:latin typeface="Archivo Narrow Bold"/>
                  <a:ea typeface="Archivo Narrow Bold"/>
                  <a:cs typeface="Archivo Narrow Bold"/>
                  <a:sym typeface="Archivo Narrow Bold"/>
                </a:rPr>
                <a:t>.</a:t>
              </a:r>
            </a:p>
          </p:txBody>
        </p:sp>
      </p:grpSp>
      <p:grpSp>
        <p:nvGrpSpPr>
          <p:cNvPr id="31" name="Group 31"/>
          <p:cNvGrpSpPr/>
          <p:nvPr/>
        </p:nvGrpSpPr>
        <p:grpSpPr>
          <a:xfrm>
            <a:off x="14843357" y="3155461"/>
            <a:ext cx="3086100" cy="1124889"/>
            <a:chOff x="0" y="0"/>
            <a:chExt cx="635000" cy="231459"/>
          </a:xfrm>
        </p:grpSpPr>
        <p:sp>
          <p:nvSpPr>
            <p:cNvPr id="32" name="Freeform 32"/>
            <p:cNvSpPr/>
            <p:nvPr/>
          </p:nvSpPr>
          <p:spPr>
            <a:xfrm>
              <a:off x="0" y="0"/>
              <a:ext cx="635000" cy="231459"/>
            </a:xfrm>
            <a:custGeom>
              <a:avLst/>
              <a:gdLst/>
              <a:ahLst/>
              <a:cxnLst/>
              <a:rect l="l" t="t" r="r" b="b"/>
              <a:pathLst>
                <a:path w="635000" h="231459">
                  <a:moveTo>
                    <a:pt x="48997" y="0"/>
                  </a:moveTo>
                  <a:lnTo>
                    <a:pt x="586003" y="0"/>
                  </a:lnTo>
                  <a:cubicBezTo>
                    <a:pt x="598998" y="0"/>
                    <a:pt x="611460" y="5162"/>
                    <a:pt x="620649" y="14351"/>
                  </a:cubicBezTo>
                  <a:cubicBezTo>
                    <a:pt x="629838" y="23540"/>
                    <a:pt x="635000" y="36002"/>
                    <a:pt x="635000" y="48997"/>
                  </a:cubicBezTo>
                  <a:lnTo>
                    <a:pt x="635000" y="182462"/>
                  </a:lnTo>
                  <a:cubicBezTo>
                    <a:pt x="635000" y="195457"/>
                    <a:pt x="629838" y="207919"/>
                    <a:pt x="620649" y="217108"/>
                  </a:cubicBezTo>
                  <a:cubicBezTo>
                    <a:pt x="611460" y="226296"/>
                    <a:pt x="598998" y="231459"/>
                    <a:pt x="586003" y="231459"/>
                  </a:cubicBezTo>
                  <a:lnTo>
                    <a:pt x="48997" y="231459"/>
                  </a:lnTo>
                  <a:cubicBezTo>
                    <a:pt x="21937" y="231459"/>
                    <a:pt x="0" y="209522"/>
                    <a:pt x="0" y="182462"/>
                  </a:cubicBezTo>
                  <a:lnTo>
                    <a:pt x="0" y="48997"/>
                  </a:lnTo>
                  <a:cubicBezTo>
                    <a:pt x="0" y="36002"/>
                    <a:pt x="5162" y="23540"/>
                    <a:pt x="14351" y="14351"/>
                  </a:cubicBezTo>
                  <a:cubicBezTo>
                    <a:pt x="23540" y="5162"/>
                    <a:pt x="36002" y="0"/>
                    <a:pt x="48997" y="0"/>
                  </a:cubicBezTo>
                  <a:close/>
                </a:path>
              </a:pathLst>
            </a:custGeom>
            <a:solidFill>
              <a:srgbClr val="FFECA9"/>
            </a:solidFill>
            <a:ln w="38100" cap="rnd">
              <a:solidFill>
                <a:srgbClr val="000000"/>
              </a:solidFill>
              <a:prstDash val="solid"/>
              <a:round/>
            </a:ln>
          </p:spPr>
          <p:txBody>
            <a:bodyPr/>
            <a:lstStyle/>
            <a:p>
              <a:endParaRPr lang="es-MX"/>
            </a:p>
          </p:txBody>
        </p:sp>
        <p:sp>
          <p:nvSpPr>
            <p:cNvPr id="33" name="TextBox 33"/>
            <p:cNvSpPr txBox="1"/>
            <p:nvPr/>
          </p:nvSpPr>
          <p:spPr>
            <a:xfrm>
              <a:off x="0" y="-66675"/>
              <a:ext cx="635000" cy="298134"/>
            </a:xfrm>
            <a:prstGeom prst="rect">
              <a:avLst/>
            </a:prstGeom>
          </p:spPr>
          <p:txBody>
            <a:bodyPr lIns="50800" tIns="50800" rIns="50800" bIns="50800" rtlCol="0" anchor="ctr"/>
            <a:lstStyle/>
            <a:p>
              <a:pPr algn="ctr">
                <a:lnSpc>
                  <a:spcPts val="3639"/>
                </a:lnSpc>
              </a:pPr>
              <a:r>
                <a:rPr lang="en-US" sz="2599" b="1">
                  <a:solidFill>
                    <a:srgbClr val="000000"/>
                  </a:solidFill>
                  <a:latin typeface="Archivo Narrow Bold"/>
                  <a:ea typeface="Archivo Narrow Bold"/>
                  <a:cs typeface="Archivo Narrow Bold"/>
                  <a:sym typeface="Archivo Narrow Bold"/>
                </a:rPr>
                <a:t>Cadena</a:t>
              </a:r>
            </a:p>
          </p:txBody>
        </p:sp>
      </p:grpSp>
      <p:pic>
        <p:nvPicPr>
          <p:cNvPr id="65" name="Imagen 64" descr="Icono&#10;&#10;El contenido generado por IA puede ser incorrecto.">
            <a:extLst>
              <a:ext uri="{FF2B5EF4-FFF2-40B4-BE49-F238E27FC236}">
                <a16:creationId xmlns:a16="http://schemas.microsoft.com/office/drawing/2014/main" id="{349B2E48-BCB5-81F2-F439-F3DD5C51044E}"/>
              </a:ext>
            </a:extLst>
          </p:cNvPr>
          <p:cNvPicPr>
            <a:picLocks noChangeAspect="1"/>
          </p:cNvPicPr>
          <p:nvPr/>
        </p:nvPicPr>
        <p:blipFill>
          <a:blip r:embed="rId3" cstate="print">
            <a:extLst>
              <a:ext uri="{28A0092B-C50C-407E-A947-70E740481C1C}">
                <a14:useLocalDpi xmlns:a14="http://schemas.microsoft.com/office/drawing/2010/main" val="0"/>
              </a:ext>
            </a:extLst>
          </a:blip>
          <a:srcRect l="30377" t="16327" r="30874" b="16452"/>
          <a:stretch>
            <a:fillRect/>
          </a:stretch>
        </p:blipFill>
        <p:spPr>
          <a:xfrm rot="21315163">
            <a:off x="8648976" y="2030415"/>
            <a:ext cx="990049" cy="966096"/>
          </a:xfrm>
          <a:prstGeom prst="ellipse">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6375052" y="867667"/>
            <a:ext cx="5537895" cy="906145"/>
          </a:xfrm>
          <a:prstGeom prst="rect">
            <a:avLst/>
          </a:prstGeom>
        </p:spPr>
        <p:txBody>
          <a:bodyPr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Pruebas</a:t>
            </a:r>
            <a:r>
              <a:rPr lang="en-US" sz="5199" b="1" dirty="0">
                <a:solidFill>
                  <a:srgbClr val="000000"/>
                </a:solidFill>
                <a:latin typeface="Archivo Narrow Bold"/>
                <a:ea typeface="Archivo Narrow Bold"/>
                <a:cs typeface="Archivo Narrow Bold"/>
                <a:sym typeface="Archivo Narrow Bold"/>
              </a:rPr>
              <a:t> de </a:t>
            </a:r>
            <a:r>
              <a:rPr lang="en-US" sz="5199" b="1" dirty="0" err="1">
                <a:solidFill>
                  <a:srgbClr val="000000"/>
                </a:solidFill>
                <a:latin typeface="Archivo Narrow Bold"/>
                <a:ea typeface="Archivo Narrow Bold"/>
                <a:cs typeface="Archivo Narrow Bold"/>
                <a:sym typeface="Archivo Narrow Bold"/>
              </a:rPr>
              <a:t>escritorio</a:t>
            </a:r>
            <a:endParaRPr lang="en-US" sz="5199" b="1" dirty="0">
              <a:solidFill>
                <a:srgbClr val="000000"/>
              </a:solidFill>
              <a:latin typeface="Archivo Narrow Bold"/>
              <a:ea typeface="Archivo Narrow Bold"/>
              <a:cs typeface="Archivo Narrow Bold"/>
              <a:sym typeface="Archivo Narrow Bold"/>
            </a:endParaRPr>
          </a:p>
        </p:txBody>
      </p:sp>
      <p:sp>
        <p:nvSpPr>
          <p:cNvPr id="4" name="TextBox 4"/>
          <p:cNvSpPr txBox="1"/>
          <p:nvPr/>
        </p:nvSpPr>
        <p:spPr>
          <a:xfrm>
            <a:off x="2209801" y="2662910"/>
            <a:ext cx="14097000" cy="1813958"/>
          </a:xfrm>
          <a:prstGeom prst="rect">
            <a:avLst/>
          </a:prstGeom>
        </p:spPr>
        <p:txBody>
          <a:bodyPr wrap="square" lIns="0" tIns="0" rIns="0" bIns="0" rtlCol="0" anchor="t">
            <a:spAutoFit/>
          </a:bodyPr>
          <a:lstStyle/>
          <a:p>
            <a:pPr algn="just">
              <a:lnSpc>
                <a:spcPts val="4759"/>
              </a:lnSpc>
            </a:pPr>
            <a:r>
              <a:rPr lang="en-US" sz="3399" dirty="0">
                <a:solidFill>
                  <a:srgbClr val="000000"/>
                </a:solidFill>
                <a:latin typeface="Archivo Narrow"/>
                <a:ea typeface="Archivo Narrow"/>
                <a:cs typeface="Archivo Narrow"/>
                <a:sym typeface="Archivo Narrow"/>
              </a:rPr>
              <a:t>Son </a:t>
            </a:r>
            <a:r>
              <a:rPr lang="en-US" sz="3399" dirty="0" err="1">
                <a:solidFill>
                  <a:srgbClr val="000000"/>
                </a:solidFill>
                <a:latin typeface="Archivo Narrow"/>
                <a:ea typeface="Archivo Narrow"/>
                <a:cs typeface="Archivo Narrow"/>
                <a:sym typeface="Archivo Narrow"/>
              </a:rPr>
              <a:t>simulaciones</a:t>
            </a:r>
            <a:r>
              <a:rPr lang="en-US" sz="3399" dirty="0">
                <a:solidFill>
                  <a:srgbClr val="000000"/>
                </a:solidFill>
                <a:latin typeface="Archivo Narrow"/>
                <a:ea typeface="Archivo Narrow"/>
                <a:cs typeface="Archivo Narrow"/>
                <a:sym typeface="Archivo Narrow"/>
              </a:rPr>
              <a:t> del </a:t>
            </a:r>
            <a:r>
              <a:rPr lang="en-US" sz="3399" dirty="0" err="1">
                <a:solidFill>
                  <a:srgbClr val="000000"/>
                </a:solidFill>
                <a:latin typeface="Archivo Narrow"/>
                <a:ea typeface="Archivo Narrow"/>
                <a:cs typeface="Archivo Narrow"/>
                <a:sym typeface="Archivo Narrow"/>
              </a:rPr>
              <a:t>comportamiento</a:t>
            </a:r>
            <a:r>
              <a:rPr lang="en-US" sz="3399" dirty="0">
                <a:solidFill>
                  <a:srgbClr val="000000"/>
                </a:solidFill>
                <a:latin typeface="Archivo Narrow"/>
                <a:ea typeface="Archivo Narrow"/>
                <a:cs typeface="Archivo Narrow"/>
                <a:sym typeface="Archivo Narrow"/>
              </a:rPr>
              <a:t> de un </a:t>
            </a:r>
            <a:r>
              <a:rPr lang="en-US" sz="3399" dirty="0" err="1">
                <a:solidFill>
                  <a:srgbClr val="000000"/>
                </a:solidFill>
                <a:latin typeface="Archivo Narrow"/>
                <a:ea typeface="Archivo Narrow"/>
                <a:cs typeface="Archivo Narrow"/>
                <a:sym typeface="Archivo Narrow"/>
              </a:rPr>
              <a:t>algoritmo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permiten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determinar</a:t>
            </a:r>
            <a:r>
              <a:rPr lang="en-US" sz="3399" dirty="0">
                <a:solidFill>
                  <a:srgbClr val="000000"/>
                </a:solidFill>
                <a:latin typeface="Archivo Narrow"/>
                <a:ea typeface="Archivo Narrow"/>
                <a:cs typeface="Archivo Narrow"/>
                <a:sym typeface="Archivo Narrow"/>
              </a:rPr>
              <a:t> la </a:t>
            </a:r>
            <a:r>
              <a:rPr lang="en-US" sz="3399" dirty="0" err="1">
                <a:solidFill>
                  <a:srgbClr val="000000"/>
                </a:solidFill>
                <a:latin typeface="Archivo Narrow"/>
                <a:ea typeface="Archivo Narrow"/>
                <a:cs typeface="Archivo Narrow"/>
                <a:sym typeface="Archivo Narrow"/>
              </a:rPr>
              <a:t>validez</a:t>
            </a:r>
            <a:r>
              <a:rPr lang="en-US" sz="3399" dirty="0">
                <a:solidFill>
                  <a:srgbClr val="000000"/>
                </a:solidFill>
                <a:latin typeface="Archivo Narrow"/>
                <a:ea typeface="Archivo Narrow"/>
                <a:cs typeface="Archivo Narrow"/>
                <a:sym typeface="Archivo Narrow"/>
              </a:rPr>
              <a:t> del </a:t>
            </a:r>
            <a:r>
              <a:rPr lang="en-US" sz="3399" dirty="0" err="1">
                <a:solidFill>
                  <a:srgbClr val="000000"/>
                </a:solidFill>
                <a:latin typeface="Archivo Narrow"/>
                <a:ea typeface="Archivo Narrow"/>
                <a:cs typeface="Archivo Narrow"/>
                <a:sym typeface="Archivo Narrow"/>
              </a:rPr>
              <a:t>mismo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Permiten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detectar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errores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omisiones</a:t>
            </a:r>
            <a:r>
              <a:rPr lang="en-US" sz="3399" dirty="0">
                <a:solidFill>
                  <a:srgbClr val="000000"/>
                </a:solidFill>
                <a:latin typeface="Archivo Narrow"/>
                <a:ea typeface="Archivo Narrow"/>
                <a:cs typeface="Archivo Narrow"/>
                <a:sym typeface="Archivo Narrow"/>
              </a:rPr>
              <a:t> o </a:t>
            </a:r>
            <a:r>
              <a:rPr lang="en-US" sz="3399" dirty="0" err="1">
                <a:solidFill>
                  <a:srgbClr val="000000"/>
                </a:solidFill>
                <a:latin typeface="Archivo Narrow"/>
                <a:ea typeface="Archivo Narrow"/>
                <a:cs typeface="Archivo Narrow"/>
                <a:sym typeface="Archivo Narrow"/>
              </a:rPr>
              <a:t>mejorar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algoritmo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después</a:t>
            </a:r>
            <a:r>
              <a:rPr lang="en-US" sz="3399" dirty="0">
                <a:solidFill>
                  <a:srgbClr val="000000"/>
                </a:solidFill>
                <a:latin typeface="Archivo Narrow"/>
                <a:ea typeface="Archivo Narrow"/>
                <a:cs typeface="Archivo Narrow"/>
                <a:sym typeface="Archivo Narrow"/>
              </a:rPr>
              <a:t> se </a:t>
            </a:r>
            <a:r>
              <a:rPr lang="en-US" sz="3399" dirty="0" err="1">
                <a:solidFill>
                  <a:srgbClr val="000000"/>
                </a:solidFill>
                <a:latin typeface="Archivo Narrow"/>
                <a:ea typeface="Archivo Narrow"/>
                <a:cs typeface="Archivo Narrow"/>
                <a:sym typeface="Archivo Narrow"/>
              </a:rPr>
              <a:t>agregan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casos</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prueba</a:t>
            </a:r>
            <a:r>
              <a:rPr lang="en-US" sz="3399" dirty="0">
                <a:solidFill>
                  <a:srgbClr val="000000"/>
                </a:solidFill>
                <a:latin typeface="Archivo Narrow"/>
                <a:ea typeface="Archivo Narrow"/>
                <a:cs typeface="Archivo Narrow"/>
                <a:sym typeface="Archivo Narrow"/>
              </a:rPr>
              <a:t>.</a:t>
            </a:r>
          </a:p>
        </p:txBody>
      </p:sp>
      <p:pic>
        <p:nvPicPr>
          <p:cNvPr id="6" name="Imagen 5" descr="Interfaz de usuario gráfica, Icono&#10;&#10;El contenido generado por IA puede ser incorrecto.">
            <a:extLst>
              <a:ext uri="{FF2B5EF4-FFF2-40B4-BE49-F238E27FC236}">
                <a16:creationId xmlns:a16="http://schemas.microsoft.com/office/drawing/2014/main" id="{BEE9D206-E869-ABD6-094C-A90A18F4C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927" y="4762500"/>
            <a:ext cx="4286250" cy="4286250"/>
          </a:xfrm>
          <a:prstGeom prst="rect">
            <a:avLst/>
          </a:prstGeom>
        </p:spPr>
      </p:pic>
      <p:sp>
        <p:nvSpPr>
          <p:cNvPr id="7" name="TextBox 3">
            <a:extLst>
              <a:ext uri="{FF2B5EF4-FFF2-40B4-BE49-F238E27FC236}">
                <a16:creationId xmlns:a16="http://schemas.microsoft.com/office/drawing/2014/main" id="{3122703D-973B-DFE5-5DC8-EF55A5D21F50}"/>
              </a:ext>
            </a:extLst>
          </p:cNvPr>
          <p:cNvSpPr txBox="1"/>
          <p:nvPr/>
        </p:nvSpPr>
        <p:spPr>
          <a:xfrm>
            <a:off x="10439400" y="5524500"/>
            <a:ext cx="5537895" cy="906145"/>
          </a:xfrm>
          <a:prstGeom prst="rect">
            <a:avLst/>
          </a:prstGeom>
        </p:spPr>
        <p:txBody>
          <a:bodyPr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Ejemplo</a:t>
            </a:r>
            <a:endParaRPr lang="en-US" sz="5199" b="1" dirty="0">
              <a:solidFill>
                <a:srgbClr val="000000"/>
              </a:solidFill>
              <a:latin typeface="Archivo Narrow Bold"/>
              <a:ea typeface="Archivo Narrow Bold"/>
              <a:cs typeface="Archivo Narrow Bold"/>
              <a:sym typeface="Archivo Narrow Bold"/>
            </a:endParaRPr>
          </a:p>
        </p:txBody>
      </p:sp>
      <p:pic>
        <p:nvPicPr>
          <p:cNvPr id="8" name="Imagen 7" descr="Icono&#10;&#10;El contenido generado por IA puede ser incorrecto.">
            <a:extLst>
              <a:ext uri="{FF2B5EF4-FFF2-40B4-BE49-F238E27FC236}">
                <a16:creationId xmlns:a16="http://schemas.microsoft.com/office/drawing/2014/main" id="{298F7966-944C-DE1B-AB26-CAEB81BC2259}"/>
              </a:ext>
            </a:extLst>
          </p:cNvPr>
          <p:cNvPicPr>
            <a:picLocks noChangeAspect="1"/>
          </p:cNvPicPr>
          <p:nvPr/>
        </p:nvPicPr>
        <p:blipFill>
          <a:blip r:embed="rId4" cstate="print">
            <a:extLst>
              <a:ext uri="{28A0092B-C50C-407E-A947-70E740481C1C}">
                <a14:useLocalDpi xmlns:a14="http://schemas.microsoft.com/office/drawing/2010/main" val="0"/>
              </a:ext>
            </a:extLst>
          </a:blip>
          <a:srcRect l="30377" t="16327" r="30874" b="16452"/>
          <a:stretch>
            <a:fillRect/>
          </a:stretch>
        </p:blipFill>
        <p:spPr>
          <a:xfrm>
            <a:off x="12713322" y="6898885"/>
            <a:ext cx="990049" cy="966096"/>
          </a:xfrm>
          <a:prstGeom prst="ellipse">
            <a:avLst/>
          </a:prstGeom>
        </p:spPr>
      </p:pic>
      <p:pic>
        <p:nvPicPr>
          <p:cNvPr id="9" name="Imagen 8">
            <a:extLst>
              <a:ext uri="{FF2B5EF4-FFF2-40B4-BE49-F238E27FC236}">
                <a16:creationId xmlns:a16="http://schemas.microsoft.com/office/drawing/2014/main" id="{83052600-E07A-0972-17C2-21029B406B19}"/>
              </a:ext>
            </a:extLst>
          </p:cNvPr>
          <p:cNvPicPr>
            <a:picLocks noChangeAspect="1"/>
          </p:cNvPicPr>
          <p:nvPr/>
        </p:nvPicPr>
        <p:blipFill>
          <a:blip r:embed="rId5"/>
          <a:stretch>
            <a:fillRect/>
          </a:stretch>
        </p:blipFill>
        <p:spPr>
          <a:xfrm>
            <a:off x="170154" y="2142149"/>
            <a:ext cx="17947691" cy="6191144"/>
          </a:xfrm>
          <a:prstGeom prst="rect">
            <a:avLst/>
          </a:prstGeom>
        </p:spPr>
      </p:pic>
      <p:pic>
        <p:nvPicPr>
          <p:cNvPr id="10" name="Picture 6" descr="X png cruzar png transparente antecedentes 38341441 PNG">
            <a:extLst>
              <a:ext uri="{FF2B5EF4-FFF2-40B4-BE49-F238E27FC236}">
                <a16:creationId xmlns:a16="http://schemas.microsoft.com/office/drawing/2014/main" id="{20EF633A-DF08-4B5C-5C36-C1D643A692E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632" t="12307" r="12449" b="12307"/>
          <a:stretch>
            <a:fillRect/>
          </a:stretch>
        </p:blipFill>
        <p:spPr bwMode="auto">
          <a:xfrm>
            <a:off x="17385166" y="1624193"/>
            <a:ext cx="1066354" cy="10588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nextCondLst>
                <p:cond evt="onClick" delay="0">
                  <p:tgtEl>
                    <p:spTgt spid="8"/>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7224765" y="2026923"/>
            <a:ext cx="3249811"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Codificación</a:t>
            </a:r>
          </a:p>
        </p:txBody>
      </p:sp>
      <p:sp>
        <p:nvSpPr>
          <p:cNvPr id="4" name="TextBox 4"/>
          <p:cNvSpPr txBox="1"/>
          <p:nvPr/>
        </p:nvSpPr>
        <p:spPr>
          <a:xfrm>
            <a:off x="2622009" y="3096702"/>
            <a:ext cx="13043983" cy="2390140"/>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Es la operación de escribir la solución del problema (de acuerdo a la lógica del algoritmo). Es una serie de instrucciones detalladas, en un código reconocible por la computadora. Las instrucciones detalladas se le conoce como código fuente, el cual se escribe en un lenguaje de programación.</a:t>
            </a:r>
          </a:p>
        </p:txBody>
      </p:sp>
      <p:pic>
        <p:nvPicPr>
          <p:cNvPr id="6" name="Imagen 5" descr="Forma&#10;&#10;El contenido generado por IA puede ser incorrecto.">
            <a:extLst>
              <a:ext uri="{FF2B5EF4-FFF2-40B4-BE49-F238E27FC236}">
                <a16:creationId xmlns:a16="http://schemas.microsoft.com/office/drawing/2014/main" id="{9265DE98-4A9C-BB53-3F34-32BBD8983B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9085" y="5957599"/>
            <a:ext cx="3812924" cy="381292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12331867" y="2288744"/>
            <a:ext cx="4120296" cy="4559110"/>
          </a:xfrm>
          <a:custGeom>
            <a:avLst/>
            <a:gdLst/>
            <a:ahLst/>
            <a:cxnLst/>
            <a:rect l="l" t="t" r="r" b="b"/>
            <a:pathLst>
              <a:path w="4120296" h="4559110">
                <a:moveTo>
                  <a:pt x="0" y="0"/>
                </a:moveTo>
                <a:lnTo>
                  <a:pt x="4120296" y="0"/>
                </a:lnTo>
                <a:lnTo>
                  <a:pt x="4120296" y="4559111"/>
                </a:lnTo>
                <a:lnTo>
                  <a:pt x="0" y="4559111"/>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344789" y="2410142"/>
            <a:ext cx="8431094" cy="4790440"/>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Una vez que el algoritmo está diseñado, representado gráficamente mediante una herramienta de programación  y verificado se debe pasar a la fase de codificación, traducción del algoritmo a un determinado lenguaje de programación, que deberá ser completada con la ejecución y comprobación del programa en el ordenador.</a:t>
            </a:r>
          </a:p>
        </p:txBody>
      </p:sp>
      <p:sp>
        <p:nvSpPr>
          <p:cNvPr id="5" name="TextBox 5"/>
          <p:cNvSpPr txBox="1"/>
          <p:nvPr/>
        </p:nvSpPr>
        <p:spPr>
          <a:xfrm>
            <a:off x="2723547" y="495300"/>
            <a:ext cx="7673578" cy="906145"/>
          </a:xfrm>
          <a:prstGeom prst="rect">
            <a:avLst/>
          </a:prstGeom>
        </p:spPr>
        <p:txBody>
          <a:bodyPr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Implementación</a:t>
            </a:r>
            <a:r>
              <a:rPr lang="en-US" sz="5199" b="1" dirty="0">
                <a:solidFill>
                  <a:srgbClr val="000000"/>
                </a:solidFill>
                <a:latin typeface="Archivo Narrow Bold"/>
                <a:ea typeface="Archivo Narrow Bold"/>
                <a:cs typeface="Archivo Narrow Bold"/>
                <a:sym typeface="Archivo Narrow Bold"/>
              </a:rPr>
              <a:t> del </a:t>
            </a:r>
            <a:r>
              <a:rPr lang="en-US" sz="5199" b="1" dirty="0" err="1">
                <a:solidFill>
                  <a:srgbClr val="000000"/>
                </a:solidFill>
                <a:latin typeface="Archivo Narrow Bold"/>
                <a:ea typeface="Archivo Narrow Bold"/>
                <a:cs typeface="Archivo Narrow Bold"/>
                <a:sym typeface="Archivo Narrow Bold"/>
              </a:rPr>
              <a:t>algoritmo</a:t>
            </a:r>
            <a:endParaRPr lang="en-US" sz="5199" b="1" dirty="0">
              <a:solidFill>
                <a:srgbClr val="000000"/>
              </a:solidFill>
              <a:latin typeface="Archivo Narrow Bold"/>
              <a:ea typeface="Archivo Narrow Bold"/>
              <a:cs typeface="Archivo Narrow Bold"/>
              <a:sym typeface="Archivo Narrow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3493371" y="4013374"/>
            <a:ext cx="11301259" cy="2260252"/>
          </a:xfrm>
          <a:custGeom>
            <a:avLst/>
            <a:gdLst/>
            <a:ahLst/>
            <a:cxnLst/>
            <a:rect l="l" t="t" r="r" b="b"/>
            <a:pathLst>
              <a:path w="11301259" h="2260252">
                <a:moveTo>
                  <a:pt x="0" y="0"/>
                </a:moveTo>
                <a:lnTo>
                  <a:pt x="11301258" y="0"/>
                </a:lnTo>
                <a:lnTo>
                  <a:pt x="11301258" y="2260252"/>
                </a:lnTo>
                <a:lnTo>
                  <a:pt x="0" y="2260252"/>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7666793" y="1596291"/>
            <a:ext cx="2954414" cy="906145"/>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Ejecución</a:t>
            </a:r>
            <a:endParaRPr lang="en-US" sz="5199" b="1" dirty="0">
              <a:solidFill>
                <a:srgbClr val="000000"/>
              </a:solidFill>
              <a:latin typeface="Archivo Narrow Bold"/>
              <a:ea typeface="Archivo Narrow Bold"/>
              <a:cs typeface="Archivo Narrow Bold"/>
              <a:sym typeface="Archivo Narrow Bold"/>
            </a:endParaRPr>
          </a:p>
        </p:txBody>
      </p:sp>
      <p:sp>
        <p:nvSpPr>
          <p:cNvPr id="5" name="TextBox 5"/>
          <p:cNvSpPr txBox="1"/>
          <p:nvPr/>
        </p:nvSpPr>
        <p:spPr>
          <a:xfrm>
            <a:off x="2622009" y="2662910"/>
            <a:ext cx="13043983" cy="1189990"/>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En esta fase es cuando se puede percibir que se obtienen los resultados deseados, en caso de que no se así se debe regresar a la fase inicial.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4211961" y="1756765"/>
            <a:ext cx="9864078" cy="906145"/>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Verificación</a:t>
            </a:r>
            <a:r>
              <a:rPr lang="en-US" sz="5199" b="1" dirty="0">
                <a:solidFill>
                  <a:srgbClr val="000000"/>
                </a:solidFill>
                <a:latin typeface="Archivo Narrow Bold"/>
                <a:ea typeface="Archivo Narrow Bold"/>
                <a:cs typeface="Archivo Narrow Bold"/>
                <a:sym typeface="Archivo Narrow Bold"/>
              </a:rPr>
              <a:t> vs corrida de </a:t>
            </a:r>
            <a:r>
              <a:rPr lang="en-US" sz="5199" b="1" dirty="0" err="1">
                <a:solidFill>
                  <a:srgbClr val="000000"/>
                </a:solidFill>
                <a:latin typeface="Archivo Narrow Bold"/>
                <a:ea typeface="Archivo Narrow Bold"/>
                <a:cs typeface="Archivo Narrow Bold"/>
                <a:sym typeface="Archivo Narrow Bold"/>
              </a:rPr>
              <a:t>escritorio</a:t>
            </a:r>
            <a:endParaRPr lang="en-US" sz="5199" b="1" dirty="0">
              <a:solidFill>
                <a:srgbClr val="000000"/>
              </a:solidFill>
              <a:latin typeface="Archivo Narrow Bold"/>
              <a:ea typeface="Archivo Narrow Bold"/>
              <a:cs typeface="Archivo Narrow Bold"/>
              <a:sym typeface="Archivo Narrow Bold"/>
            </a:endParaRPr>
          </a:p>
        </p:txBody>
      </p:sp>
      <p:sp>
        <p:nvSpPr>
          <p:cNvPr id="4" name="TextBox 4"/>
          <p:cNvSpPr txBox="1"/>
          <p:nvPr/>
        </p:nvSpPr>
        <p:spPr>
          <a:xfrm>
            <a:off x="2622009" y="2662910"/>
            <a:ext cx="13043983" cy="2390140"/>
          </a:xfrm>
          <a:prstGeom prst="rect">
            <a:avLst/>
          </a:prstGeom>
        </p:spPr>
        <p:txBody>
          <a:bodyPr lIns="0" tIns="0" rIns="0" bIns="0" rtlCol="0" anchor="t">
            <a:spAutoFit/>
          </a:bodyPr>
          <a:lstStyle/>
          <a:p>
            <a:pPr algn="l">
              <a:lnSpc>
                <a:spcPts val="4759"/>
              </a:lnSpc>
            </a:pPr>
            <a:r>
              <a:rPr lang="en-US" sz="3399">
                <a:solidFill>
                  <a:srgbClr val="000000"/>
                </a:solidFill>
                <a:latin typeface="Archivo Narrow"/>
                <a:ea typeface="Archivo Narrow"/>
                <a:cs typeface="Archivo Narrow"/>
                <a:sym typeface="Archivo Narrow"/>
              </a:rPr>
              <a:t>Es una tarea tan creativa como el mismo desarrollo de la solución.</a:t>
            </a:r>
          </a:p>
          <a:p>
            <a:pPr algn="l">
              <a:lnSpc>
                <a:spcPts val="4759"/>
              </a:lnSpc>
            </a:pPr>
            <a:r>
              <a:rPr lang="en-US" sz="3399">
                <a:solidFill>
                  <a:srgbClr val="000000"/>
                </a:solidFill>
                <a:latin typeface="Archivo Narrow"/>
                <a:ea typeface="Archivo Narrow"/>
                <a:cs typeface="Archivo Narrow"/>
                <a:sym typeface="Archivo Narrow"/>
              </a:rPr>
              <a:t>Se comparan los resultados de la ejecución contra los resultados generados en las pruebas de escritorio.</a:t>
            </a:r>
          </a:p>
          <a:p>
            <a:pPr algn="l">
              <a:lnSpc>
                <a:spcPts val="4759"/>
              </a:lnSpc>
            </a:pPr>
            <a:endParaRPr lang="en-US" sz="3399">
              <a:solidFill>
                <a:srgbClr val="000000"/>
              </a:solidFill>
              <a:latin typeface="Archivo Narrow"/>
              <a:ea typeface="Archivo Narrow"/>
              <a:cs typeface="Archivo Narrow"/>
              <a:sym typeface="Archivo Narrow"/>
            </a:endParaRPr>
          </a:p>
        </p:txBody>
      </p:sp>
      <p:pic>
        <p:nvPicPr>
          <p:cNvPr id="6" name="Imagen 5" descr="Imagen que contiene juguete, pequeño, tabla, computadora&#10;&#10;El contenido generado por IA puede ser incorrecto.">
            <a:extLst>
              <a:ext uri="{FF2B5EF4-FFF2-40B4-BE49-F238E27FC236}">
                <a16:creationId xmlns:a16="http://schemas.microsoft.com/office/drawing/2014/main" id="{933FE110-9C28-A31C-EA0D-94A9E80C6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159" y="5053050"/>
            <a:ext cx="6200775" cy="38290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4971157" y="3733234"/>
            <a:ext cx="8345686" cy="1212838"/>
          </a:xfrm>
          <a:prstGeom prst="rect">
            <a:avLst/>
          </a:prstGeom>
        </p:spPr>
        <p:txBody>
          <a:bodyPr lIns="0" tIns="0" rIns="0" bIns="0" rtlCol="0" anchor="t">
            <a:spAutoFit/>
          </a:bodyPr>
          <a:lstStyle/>
          <a:p>
            <a:pPr algn="ctr">
              <a:lnSpc>
                <a:spcPts val="9800"/>
              </a:lnSpc>
            </a:pPr>
            <a:r>
              <a:rPr lang="en-US" sz="7000" b="1">
                <a:solidFill>
                  <a:srgbClr val="1800AD"/>
                </a:solidFill>
                <a:latin typeface="Archivo Narrow Bold"/>
                <a:ea typeface="Archivo Narrow Bold"/>
                <a:cs typeface="Archivo Narrow Bold"/>
                <a:sym typeface="Archivo Narrow Bold"/>
              </a:rPr>
              <a:t>1.4 Diseño de funciones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2928787" y="2174658"/>
            <a:ext cx="12821503" cy="2990215"/>
          </a:xfrm>
          <a:prstGeom prst="rect">
            <a:avLst/>
          </a:prstGeom>
        </p:spPr>
        <p:txBody>
          <a:bodyPr lIns="0" tIns="0" rIns="0" bIns="0" rtlCol="0" anchor="t">
            <a:spAutoFit/>
          </a:bodyPr>
          <a:lstStyle/>
          <a:p>
            <a:pPr algn="just">
              <a:lnSpc>
                <a:spcPts val="4759"/>
              </a:lnSpc>
            </a:pPr>
            <a:r>
              <a:rPr lang="en-US" sz="3399" dirty="0">
                <a:solidFill>
                  <a:srgbClr val="000000"/>
                </a:solidFill>
                <a:latin typeface="Archivo Narrow"/>
                <a:ea typeface="Archivo Narrow"/>
                <a:cs typeface="Archivo Narrow"/>
                <a:sym typeface="Archivo Narrow"/>
              </a:rPr>
              <a:t>En </a:t>
            </a:r>
            <a:r>
              <a:rPr lang="en-US" sz="3399" dirty="0" err="1">
                <a:solidFill>
                  <a:srgbClr val="000000"/>
                </a:solidFill>
                <a:latin typeface="Archivo Narrow"/>
                <a:ea typeface="Archivo Narrow"/>
                <a:cs typeface="Archivo Narrow"/>
                <a:sym typeface="Archivo Narrow"/>
              </a:rPr>
              <a:t>los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lenguajes</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programación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existen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ciertas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funciones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predefinidas</a:t>
            </a:r>
            <a:r>
              <a:rPr lang="en-US" sz="3399" dirty="0">
                <a:solidFill>
                  <a:srgbClr val="000000"/>
                </a:solidFill>
                <a:latin typeface="Archivo Narrow"/>
                <a:ea typeface="Archivo Narrow"/>
                <a:cs typeface="Archivo Narrow"/>
                <a:sym typeface="Archivo Narrow"/>
              </a:rPr>
              <a:t> o </a:t>
            </a:r>
            <a:r>
              <a:rPr lang="en-US" sz="3399" dirty="0" err="1">
                <a:solidFill>
                  <a:srgbClr val="000000"/>
                </a:solidFill>
                <a:latin typeface="Archivo Narrow"/>
                <a:ea typeface="Archivo Narrow"/>
                <a:cs typeface="Archivo Narrow"/>
                <a:sym typeface="Archivo Narrow"/>
              </a:rPr>
              <a:t>internas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vienen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incluidas</a:t>
            </a:r>
            <a:r>
              <a:rPr lang="en-US" sz="3399" dirty="0">
                <a:solidFill>
                  <a:srgbClr val="000000"/>
                </a:solidFill>
                <a:latin typeface="Archivo Narrow"/>
                <a:ea typeface="Archivo Narrow"/>
                <a:cs typeface="Archivo Narrow"/>
                <a:sym typeface="Archivo Narrow"/>
              </a:rPr>
              <a:t> de forma </a:t>
            </a:r>
            <a:r>
              <a:rPr lang="en-US" sz="3399" dirty="0" err="1">
                <a:solidFill>
                  <a:srgbClr val="000000"/>
                </a:solidFill>
                <a:latin typeface="Archivo Narrow"/>
                <a:ea typeface="Archivo Narrow"/>
                <a:cs typeface="Archivo Narrow"/>
                <a:sym typeface="Archivo Narrow"/>
              </a:rPr>
              <a:t>nativa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propio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lenguaje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Estas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funciones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aceptan</a:t>
            </a:r>
            <a:r>
              <a:rPr lang="en-US" sz="3399" dirty="0">
                <a:solidFill>
                  <a:srgbClr val="000000"/>
                </a:solidFill>
                <a:latin typeface="Archivo Narrow"/>
                <a:ea typeface="Archivo Narrow"/>
                <a:cs typeface="Archivo Narrow"/>
                <a:sym typeface="Archivo Narrow"/>
              </a:rPr>
              <a:t> uno o </a:t>
            </a:r>
            <a:r>
              <a:rPr lang="en-US" sz="3399" dirty="0" err="1">
                <a:solidFill>
                  <a:srgbClr val="000000"/>
                </a:solidFill>
                <a:latin typeface="Archivo Narrow"/>
                <a:ea typeface="Archivo Narrow"/>
                <a:cs typeface="Archivo Narrow"/>
                <a:sym typeface="Archivo Narrow"/>
              </a:rPr>
              <a:t>varios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argumentos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valores</a:t>
            </a:r>
            <a:r>
              <a:rPr lang="en-US" sz="3399" dirty="0">
                <a:solidFill>
                  <a:srgbClr val="000000"/>
                </a:solidFill>
                <a:latin typeface="Archivo Narrow"/>
                <a:ea typeface="Archivo Narrow"/>
                <a:cs typeface="Archivo Narrow"/>
                <a:sym typeface="Archivo Narrow"/>
              </a:rPr>
              <a:t> de entrada) y, a </a:t>
            </a:r>
            <a:r>
              <a:rPr lang="en-US" sz="3399" dirty="0" err="1">
                <a:solidFill>
                  <a:srgbClr val="000000"/>
                </a:solidFill>
                <a:latin typeface="Archivo Narrow"/>
                <a:ea typeface="Archivo Narrow"/>
                <a:cs typeface="Archivo Narrow"/>
                <a:sym typeface="Archivo Narrow"/>
              </a:rPr>
              <a:t>partir</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ellos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realizan</a:t>
            </a:r>
            <a:r>
              <a:rPr lang="en-US" sz="3399" dirty="0">
                <a:solidFill>
                  <a:srgbClr val="000000"/>
                </a:solidFill>
                <a:latin typeface="Archivo Narrow"/>
                <a:ea typeface="Archivo Narrow"/>
                <a:cs typeface="Archivo Narrow"/>
                <a:sym typeface="Archivo Narrow"/>
              </a:rPr>
              <a:t> un </a:t>
            </a:r>
            <a:r>
              <a:rPr lang="en-US" sz="3399" dirty="0" err="1">
                <a:solidFill>
                  <a:srgbClr val="000000"/>
                </a:solidFill>
                <a:latin typeface="Archivo Narrow"/>
                <a:ea typeface="Archivo Narrow"/>
                <a:cs typeface="Archivo Narrow"/>
                <a:sym typeface="Archivo Narrow"/>
              </a:rPr>
              <a:t>cálculo</a:t>
            </a:r>
            <a:r>
              <a:rPr lang="en-US" sz="3399" dirty="0">
                <a:solidFill>
                  <a:srgbClr val="000000"/>
                </a:solidFill>
                <a:latin typeface="Archivo Narrow"/>
                <a:ea typeface="Archivo Narrow"/>
                <a:cs typeface="Archivo Narrow"/>
                <a:sym typeface="Archivo Narrow"/>
              </a:rPr>
              <a:t> o </a:t>
            </a:r>
            <a:r>
              <a:rPr lang="en-US" sz="3399" dirty="0" err="1">
                <a:solidFill>
                  <a:srgbClr val="000000"/>
                </a:solidFill>
                <a:latin typeface="Archivo Narrow"/>
                <a:ea typeface="Archivo Narrow"/>
                <a:cs typeface="Archivo Narrow"/>
                <a:sym typeface="Archivo Narrow"/>
              </a:rPr>
              <a:t>una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operación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específica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produciendo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como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resultado</a:t>
            </a:r>
            <a:r>
              <a:rPr lang="en-US" sz="3399" dirty="0">
                <a:solidFill>
                  <a:srgbClr val="000000"/>
                </a:solidFill>
                <a:latin typeface="Archivo Narrow"/>
                <a:ea typeface="Archivo Narrow"/>
                <a:cs typeface="Archivo Narrow"/>
                <a:sym typeface="Archivo Narrow"/>
              </a:rPr>
              <a:t> un valor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puede</a:t>
            </a:r>
            <a:r>
              <a:rPr lang="en-US" sz="3399" dirty="0">
                <a:solidFill>
                  <a:srgbClr val="000000"/>
                </a:solidFill>
                <a:latin typeface="Archivo Narrow"/>
                <a:ea typeface="Archivo Narrow"/>
                <a:cs typeface="Archivo Narrow"/>
                <a:sym typeface="Archivo Narrow"/>
              </a:rPr>
              <a:t> ser </a:t>
            </a:r>
            <a:r>
              <a:rPr lang="en-US" sz="3399" dirty="0" err="1">
                <a:solidFill>
                  <a:srgbClr val="000000"/>
                </a:solidFill>
                <a:latin typeface="Archivo Narrow"/>
                <a:ea typeface="Archivo Narrow"/>
                <a:cs typeface="Archivo Narrow"/>
                <a:sym typeface="Archivo Narrow"/>
              </a:rPr>
              <a:t>utilizado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dentro</a:t>
            </a:r>
            <a:r>
              <a:rPr lang="en-US" sz="3399" dirty="0">
                <a:solidFill>
                  <a:srgbClr val="000000"/>
                </a:solidFill>
                <a:latin typeface="Archivo Narrow"/>
                <a:ea typeface="Archivo Narrow"/>
                <a:cs typeface="Archivo Narrow"/>
                <a:sym typeface="Archivo Narrow"/>
              </a:rPr>
              <a:t> del </a:t>
            </a:r>
            <a:r>
              <a:rPr lang="en-US" sz="3399" dirty="0" err="1">
                <a:solidFill>
                  <a:srgbClr val="000000"/>
                </a:solidFill>
                <a:latin typeface="Archivo Narrow"/>
                <a:ea typeface="Archivo Narrow"/>
                <a:cs typeface="Archivo Narrow"/>
                <a:sym typeface="Archivo Narrow"/>
              </a:rPr>
              <a:t>algoritmo</a:t>
            </a:r>
            <a:r>
              <a:rPr lang="en-US" sz="3399" dirty="0">
                <a:solidFill>
                  <a:srgbClr val="000000"/>
                </a:solidFill>
                <a:latin typeface="Archivo Narrow"/>
                <a:ea typeface="Archivo Narrow"/>
                <a:cs typeface="Archivo Narrow"/>
                <a:sym typeface="Archivo Narrow"/>
              </a:rPr>
              <a:t> o </a:t>
            </a:r>
            <a:r>
              <a:rPr lang="en-US" sz="3399" dirty="0" err="1">
                <a:solidFill>
                  <a:srgbClr val="000000"/>
                </a:solidFill>
                <a:latin typeface="Archivo Narrow"/>
                <a:ea typeface="Archivo Narrow"/>
                <a:cs typeface="Archivo Narrow"/>
                <a:sym typeface="Archivo Narrow"/>
              </a:rPr>
              <a:t>programa</a:t>
            </a:r>
            <a:r>
              <a:rPr lang="en-US" sz="3399" dirty="0">
                <a:solidFill>
                  <a:srgbClr val="000000"/>
                </a:solidFill>
                <a:latin typeface="Archivo Narrow"/>
                <a:ea typeface="Archivo Narrow"/>
                <a:cs typeface="Archivo Narrow"/>
                <a:sym typeface="Archivo Narrow"/>
              </a:rPr>
              <a:t>.</a:t>
            </a:r>
          </a:p>
        </p:txBody>
      </p:sp>
      <p:sp>
        <p:nvSpPr>
          <p:cNvPr id="4" name="TextBox 4"/>
          <p:cNvSpPr txBox="1"/>
          <p:nvPr/>
        </p:nvSpPr>
        <p:spPr>
          <a:xfrm>
            <a:off x="7789887" y="1140104"/>
            <a:ext cx="2708225" cy="906145"/>
          </a:xfrm>
          <a:prstGeom prst="rect">
            <a:avLst/>
          </a:prstGeom>
        </p:spPr>
        <p:txBody>
          <a:bodyPr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Funciones</a:t>
            </a:r>
            <a:endParaRPr lang="en-US" sz="5199" b="1" dirty="0">
              <a:solidFill>
                <a:srgbClr val="000000"/>
              </a:solidFill>
              <a:latin typeface="Archivo Narrow Bold"/>
              <a:ea typeface="Archivo Narrow Bold"/>
              <a:cs typeface="Archivo Narrow Bold"/>
              <a:sym typeface="Archivo Narrow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896"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2162487" y="4199652"/>
            <a:ext cx="14101372" cy="1790065"/>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Estas funciones son especialmente útiles en la resolución de problemas que requieren precisión matemática, optimizando la escritura de código y permitiendo una mayor claridad y legibilidad en los programas.</a:t>
            </a:r>
          </a:p>
        </p:txBody>
      </p:sp>
      <p:sp>
        <p:nvSpPr>
          <p:cNvPr id="4" name="TextBox 4"/>
          <p:cNvSpPr txBox="1"/>
          <p:nvPr/>
        </p:nvSpPr>
        <p:spPr>
          <a:xfrm>
            <a:off x="7789887" y="3152213"/>
            <a:ext cx="2708225"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Funciones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12331867" y="1496899"/>
            <a:ext cx="4641952" cy="6303758"/>
          </a:xfrm>
          <a:custGeom>
            <a:avLst/>
            <a:gdLst/>
            <a:ahLst/>
            <a:cxnLst/>
            <a:rect l="l" t="t" r="r" b="b"/>
            <a:pathLst>
              <a:path w="4641952" h="6303758">
                <a:moveTo>
                  <a:pt x="0" y="0"/>
                </a:moveTo>
                <a:lnTo>
                  <a:pt x="4641952" y="0"/>
                </a:lnTo>
                <a:lnTo>
                  <a:pt x="4641952" y="6303759"/>
                </a:lnTo>
                <a:lnTo>
                  <a:pt x="0" y="6303759"/>
                </a:lnTo>
                <a:lnTo>
                  <a:pt x="0" y="0"/>
                </a:lnTo>
                <a:close/>
              </a:path>
            </a:pathLst>
          </a:custGeom>
          <a:blipFill>
            <a:blip r:embed="rId3"/>
            <a:stretch>
              <a:fillRect b="-456"/>
            </a:stretch>
          </a:blipFill>
        </p:spPr>
        <p:txBody>
          <a:bodyPr/>
          <a:lstStyle/>
          <a:p>
            <a:endParaRPr lang="es-MX"/>
          </a:p>
        </p:txBody>
      </p:sp>
      <p:sp>
        <p:nvSpPr>
          <p:cNvPr id="4" name="TextBox 4"/>
          <p:cNvSpPr txBox="1"/>
          <p:nvPr/>
        </p:nvSpPr>
        <p:spPr>
          <a:xfrm>
            <a:off x="1756072" y="2410142"/>
            <a:ext cx="10059637" cy="4190365"/>
          </a:xfrm>
          <a:prstGeom prst="rect">
            <a:avLst/>
          </a:prstGeom>
        </p:spPr>
        <p:txBody>
          <a:bodyPr lIns="0" tIns="0" rIns="0" bIns="0" rtlCol="0" anchor="t">
            <a:spAutoFit/>
          </a:bodyPr>
          <a:lstStyle/>
          <a:p>
            <a:pPr marL="0" lvl="0" indent="0" algn="just">
              <a:lnSpc>
                <a:spcPts val="4759"/>
              </a:lnSpc>
            </a:pPr>
            <a:r>
              <a:rPr lang="en-US" sz="3399" dirty="0">
                <a:solidFill>
                  <a:srgbClr val="000000"/>
                </a:solidFill>
                <a:latin typeface="Archivo Narrow"/>
                <a:ea typeface="Archivo Narrow"/>
                <a:cs typeface="Archivo Narrow"/>
                <a:sym typeface="Archivo Narrow"/>
              </a:rPr>
              <a:t>Un </a:t>
            </a:r>
            <a:r>
              <a:rPr lang="en-US" sz="3399" dirty="0" err="1">
                <a:solidFill>
                  <a:srgbClr val="000000"/>
                </a:solidFill>
                <a:latin typeface="Archivo Narrow"/>
                <a:ea typeface="Archivo Narrow"/>
                <a:cs typeface="Archivo Narrow"/>
                <a:sym typeface="Archivo Narrow"/>
              </a:rPr>
              <a:t>algoritmo</a:t>
            </a:r>
            <a:r>
              <a:rPr lang="en-US" sz="3399" dirty="0">
                <a:solidFill>
                  <a:srgbClr val="000000"/>
                </a:solidFill>
                <a:latin typeface="Archivo Narrow"/>
                <a:ea typeface="Archivo Narrow"/>
                <a:cs typeface="Archivo Narrow"/>
                <a:sym typeface="Archivo Narrow"/>
              </a:rPr>
              <a:t> es </a:t>
            </a:r>
            <a:r>
              <a:rPr lang="en-US" sz="3399" dirty="0" err="1">
                <a:solidFill>
                  <a:srgbClr val="000000"/>
                </a:solidFill>
                <a:latin typeface="Archivo Narrow"/>
                <a:ea typeface="Archivo Narrow"/>
                <a:cs typeface="Archivo Narrow"/>
                <a:sym typeface="Archivo Narrow"/>
              </a:rPr>
              <a:t>una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secuencia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ordenada</a:t>
            </a:r>
            <a:r>
              <a:rPr lang="en-US" sz="3399" dirty="0">
                <a:solidFill>
                  <a:srgbClr val="000000"/>
                </a:solidFill>
                <a:latin typeface="Archivo Narrow"/>
                <a:ea typeface="Archivo Narrow"/>
                <a:cs typeface="Archivo Narrow"/>
                <a:sym typeface="Archivo Narrow"/>
              </a:rPr>
              <a:t> de pasos para resolver un </a:t>
            </a:r>
            <a:r>
              <a:rPr lang="en-US" sz="3399" dirty="0" err="1">
                <a:solidFill>
                  <a:srgbClr val="000000"/>
                </a:solidFill>
                <a:latin typeface="Archivo Narrow"/>
                <a:ea typeface="Archivo Narrow"/>
                <a:cs typeface="Archivo Narrow"/>
                <a:sym typeface="Archivo Narrow"/>
              </a:rPr>
              <a:t>problema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debe</a:t>
            </a:r>
            <a:r>
              <a:rPr lang="en-US" sz="3399" dirty="0">
                <a:solidFill>
                  <a:srgbClr val="000000"/>
                </a:solidFill>
                <a:latin typeface="Archivo Narrow"/>
                <a:ea typeface="Archivo Narrow"/>
                <a:cs typeface="Archivo Narrow"/>
                <a:sym typeface="Archivo Narrow"/>
              </a:rPr>
              <a:t> ser:</a:t>
            </a:r>
          </a:p>
          <a:p>
            <a:pPr marL="0" lvl="0" indent="0" algn="just">
              <a:lnSpc>
                <a:spcPts val="4759"/>
              </a:lnSpc>
            </a:pPr>
            <a:endParaRPr lang="en-US" sz="3399" dirty="0">
              <a:solidFill>
                <a:srgbClr val="000000"/>
              </a:solidFill>
              <a:latin typeface="Archivo Narrow"/>
              <a:ea typeface="Archivo Narrow"/>
              <a:cs typeface="Archivo Narrow"/>
              <a:sym typeface="Archivo Narrow"/>
            </a:endParaRPr>
          </a:p>
          <a:p>
            <a:pPr marL="734059" lvl="1" indent="-367030" algn="just">
              <a:lnSpc>
                <a:spcPts val="4759"/>
              </a:lnSpc>
              <a:buFont typeface="Arial"/>
              <a:buChar char="•"/>
            </a:pPr>
            <a:r>
              <a:rPr lang="en-US" sz="3399" dirty="0" err="1">
                <a:solidFill>
                  <a:srgbClr val="000000"/>
                </a:solidFill>
                <a:latin typeface="Archivo Narrow"/>
                <a:ea typeface="Archivo Narrow"/>
                <a:cs typeface="Archivo Narrow"/>
                <a:sym typeface="Archivo Narrow"/>
              </a:rPr>
              <a:t>Preciso</a:t>
            </a:r>
            <a:r>
              <a:rPr lang="en-US" sz="3399" dirty="0">
                <a:solidFill>
                  <a:srgbClr val="000000"/>
                </a:solidFill>
                <a:latin typeface="Archivo Narrow"/>
                <a:ea typeface="Archivo Narrow"/>
                <a:cs typeface="Archivo Narrow"/>
                <a:sym typeface="Archivo Narrow"/>
              </a:rPr>
              <a:t>: pasos claros y </a:t>
            </a:r>
            <a:r>
              <a:rPr lang="en-US" sz="3399" dirty="0" err="1">
                <a:solidFill>
                  <a:srgbClr val="000000"/>
                </a:solidFill>
                <a:latin typeface="Archivo Narrow"/>
                <a:ea typeface="Archivo Narrow"/>
                <a:cs typeface="Archivo Narrow"/>
                <a:sym typeface="Archivo Narrow"/>
              </a:rPr>
              <a: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orden</a:t>
            </a:r>
            <a:r>
              <a:rPr lang="en-US" sz="3399" dirty="0">
                <a:solidFill>
                  <a:srgbClr val="000000"/>
                </a:solidFill>
                <a:latin typeface="Archivo Narrow"/>
                <a:ea typeface="Archivo Narrow"/>
                <a:cs typeface="Archivo Narrow"/>
                <a:sym typeface="Archivo Narrow"/>
              </a:rPr>
              <a:t>.</a:t>
            </a:r>
          </a:p>
          <a:p>
            <a:pPr marL="734059" lvl="1" indent="-367030" algn="just">
              <a:lnSpc>
                <a:spcPts val="4759"/>
              </a:lnSpc>
              <a:buFont typeface="Arial"/>
              <a:buChar char="•"/>
            </a:pPr>
            <a:r>
              <a:rPr lang="en-US" sz="3399" dirty="0" err="1">
                <a:solidFill>
                  <a:srgbClr val="000000"/>
                </a:solidFill>
                <a:latin typeface="Archivo Narrow"/>
                <a:ea typeface="Archivo Narrow"/>
                <a:cs typeface="Archivo Narrow"/>
                <a:sym typeface="Archivo Narrow"/>
              </a:rPr>
              <a:t>Definido</a:t>
            </a:r>
            <a:r>
              <a:rPr lang="en-US" sz="3399" dirty="0">
                <a:solidFill>
                  <a:srgbClr val="000000"/>
                </a:solidFill>
                <a:latin typeface="Archivo Narrow"/>
                <a:ea typeface="Archivo Narrow"/>
                <a:cs typeface="Archivo Narrow"/>
                <a:sym typeface="Archivo Narrow"/>
              </a:rPr>
              <a:t>: con </a:t>
            </a:r>
            <a:r>
              <a:rPr lang="en-US" sz="3399" dirty="0" err="1">
                <a:solidFill>
                  <a:srgbClr val="000000"/>
                </a:solidFill>
                <a:latin typeface="Archivo Narrow"/>
                <a:ea typeface="Archivo Narrow"/>
                <a:cs typeface="Archivo Narrow"/>
                <a:sym typeface="Archivo Narrow"/>
              </a:rPr>
              <a:t>los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mismos</a:t>
            </a:r>
            <a:r>
              <a:rPr lang="en-US" sz="3399" dirty="0">
                <a:solidFill>
                  <a:srgbClr val="000000"/>
                </a:solidFill>
                <a:latin typeface="Archivo Narrow"/>
                <a:ea typeface="Archivo Narrow"/>
                <a:cs typeface="Archivo Narrow"/>
                <a:sym typeface="Archivo Narrow"/>
              </a:rPr>
              <a:t> datos </a:t>
            </a:r>
            <a:r>
              <a:rPr lang="en-US" sz="3399" dirty="0" err="1">
                <a:solidFill>
                  <a:srgbClr val="000000"/>
                </a:solidFill>
                <a:latin typeface="Archivo Narrow"/>
                <a:ea typeface="Archivo Narrow"/>
                <a:cs typeface="Archivo Narrow"/>
                <a:sym typeface="Archivo Narrow"/>
              </a:rPr>
              <a:t>siempre</a:t>
            </a:r>
            <a:r>
              <a:rPr lang="en-US" sz="3399" dirty="0">
                <a:solidFill>
                  <a:srgbClr val="000000"/>
                </a:solidFill>
                <a:latin typeface="Archivo Narrow"/>
                <a:ea typeface="Archivo Narrow"/>
                <a:cs typeface="Archivo Narrow"/>
                <a:sym typeface="Archivo Narrow"/>
              </a:rPr>
              <a:t> da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mismo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resultado</a:t>
            </a:r>
            <a:r>
              <a:rPr lang="en-US" sz="3399" dirty="0">
                <a:solidFill>
                  <a:srgbClr val="000000"/>
                </a:solidFill>
                <a:latin typeface="Archivo Narrow"/>
                <a:ea typeface="Archivo Narrow"/>
                <a:cs typeface="Archivo Narrow"/>
                <a:sym typeface="Archivo Narrow"/>
              </a:rPr>
              <a:t>.</a:t>
            </a:r>
          </a:p>
          <a:p>
            <a:pPr algn="just">
              <a:lnSpc>
                <a:spcPts val="4759"/>
              </a:lnSpc>
            </a:pPr>
            <a:r>
              <a:rPr lang="en-US" sz="3399" dirty="0">
                <a:solidFill>
                  <a:srgbClr val="000000"/>
                </a:solidFill>
                <a:latin typeface="Archivo Narrow"/>
                <a:ea typeface="Archivo Narrow"/>
                <a:cs typeface="Archivo Narrow"/>
                <a:sym typeface="Archivo Narrow"/>
              </a:rPr>
              <a:t>Finito: termina </a:t>
            </a:r>
            <a:r>
              <a:rPr lang="en-US" sz="3399" dirty="0" err="1">
                <a:solidFill>
                  <a:srgbClr val="000000"/>
                </a:solidFill>
                <a:latin typeface="Archivo Narrow"/>
                <a:ea typeface="Archivo Narrow"/>
                <a:cs typeface="Archivo Narrow"/>
                <a:sym typeface="Archivo Narrow"/>
              </a:rPr>
              <a:t>después</a:t>
            </a:r>
            <a:r>
              <a:rPr lang="en-US" sz="3399" dirty="0">
                <a:solidFill>
                  <a:srgbClr val="000000"/>
                </a:solidFill>
                <a:latin typeface="Archivo Narrow"/>
                <a:ea typeface="Archivo Narrow"/>
                <a:cs typeface="Archivo Narrow"/>
                <a:sym typeface="Archivo Narrow"/>
              </a:rPr>
              <a:t> de un </a:t>
            </a:r>
            <a:r>
              <a:rPr lang="en-US" sz="3399" dirty="0" err="1">
                <a:solidFill>
                  <a:srgbClr val="000000"/>
                </a:solidFill>
                <a:latin typeface="Archivo Narrow"/>
                <a:ea typeface="Archivo Narrow"/>
                <a:cs typeface="Archivo Narrow"/>
                <a:sym typeface="Archivo Narrow"/>
              </a:rPr>
              <a:t>número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limitado</a:t>
            </a:r>
            <a:r>
              <a:rPr lang="en-US" sz="3399" dirty="0">
                <a:solidFill>
                  <a:srgbClr val="000000"/>
                </a:solidFill>
                <a:latin typeface="Archivo Narrow"/>
                <a:ea typeface="Archivo Narrow"/>
                <a:cs typeface="Archivo Narrow"/>
                <a:sym typeface="Archivo Narrow"/>
              </a:rPr>
              <a:t> de pasos.</a:t>
            </a:r>
          </a:p>
        </p:txBody>
      </p:sp>
      <p:sp>
        <p:nvSpPr>
          <p:cNvPr id="5" name="TextBox 5"/>
          <p:cNvSpPr txBox="1"/>
          <p:nvPr/>
        </p:nvSpPr>
        <p:spPr>
          <a:xfrm>
            <a:off x="2972204" y="741283"/>
            <a:ext cx="5967859" cy="906145"/>
          </a:xfrm>
          <a:prstGeom prst="rect">
            <a:avLst/>
          </a:prstGeom>
        </p:spPr>
        <p:txBody>
          <a:bodyPr lIns="0" tIns="0" rIns="0" bIns="0" rtlCol="0" anchor="t">
            <a:spAutoFit/>
          </a:bodyPr>
          <a:lstStyle/>
          <a:p>
            <a:pPr algn="ctr">
              <a:lnSpc>
                <a:spcPts val="7279"/>
              </a:lnSpc>
            </a:pPr>
            <a:r>
              <a:rPr lang="en-US" sz="5199" b="1" dirty="0">
                <a:solidFill>
                  <a:srgbClr val="000000"/>
                </a:solidFill>
                <a:latin typeface="Archivo Narrow Bold"/>
                <a:ea typeface="Archivo Narrow Bold"/>
                <a:cs typeface="Archivo Narrow Bold"/>
                <a:sym typeface="Archivo Narrow Bold"/>
              </a:rPr>
              <a:t>¿</a:t>
            </a:r>
            <a:r>
              <a:rPr lang="en-US" sz="5199" b="1" dirty="0" err="1">
                <a:solidFill>
                  <a:srgbClr val="000000"/>
                </a:solidFill>
                <a:latin typeface="Archivo Narrow Bold"/>
                <a:ea typeface="Archivo Narrow Bold"/>
                <a:cs typeface="Archivo Narrow Bold"/>
                <a:sym typeface="Archivo Narrow Bold"/>
              </a:rPr>
              <a:t>Que</a:t>
            </a:r>
            <a:r>
              <a:rPr lang="en-US" sz="5199" b="1" dirty="0">
                <a:solidFill>
                  <a:srgbClr val="000000"/>
                </a:solidFill>
                <a:latin typeface="Archivo Narrow Bold"/>
                <a:ea typeface="Archivo Narrow Bold"/>
                <a:cs typeface="Archivo Narrow Bold"/>
                <a:sym typeface="Archivo Narrow Bold"/>
              </a:rPr>
              <a:t> es un </a:t>
            </a:r>
            <a:r>
              <a:rPr lang="en-US" sz="5199" b="1" dirty="0" err="1">
                <a:solidFill>
                  <a:srgbClr val="000000"/>
                </a:solidFill>
                <a:latin typeface="Archivo Narrow Bold"/>
                <a:ea typeface="Archivo Narrow Bold"/>
                <a:cs typeface="Archivo Narrow Bold"/>
                <a:sym typeface="Archivo Narrow Bold"/>
              </a:rPr>
              <a:t>Algoritmo</a:t>
            </a:r>
            <a:r>
              <a:rPr lang="en-US" sz="5199" b="1" dirty="0">
                <a:solidFill>
                  <a:srgbClr val="000000"/>
                </a:solidFill>
                <a:latin typeface="Archivo Narrow Bold"/>
                <a:ea typeface="Archivo Narrow Bold"/>
                <a:cs typeface="Archivo Narrow Bold"/>
                <a:sym typeface="Archivo Narrow Bold"/>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2733249" y="3188359"/>
            <a:ext cx="12821503" cy="4190365"/>
          </a:xfrm>
          <a:prstGeom prst="rect">
            <a:avLst/>
          </a:prstGeom>
        </p:spPr>
        <p:txBody>
          <a:bodyPr lIns="0" tIns="0" rIns="0" bIns="0" rtlCol="0" anchor="t">
            <a:spAutoFit/>
          </a:bodyPr>
          <a:lstStyle/>
          <a:p>
            <a:pPr marL="734059" lvl="1" indent="-367030" algn="just">
              <a:lnSpc>
                <a:spcPts val="4759"/>
              </a:lnSpc>
              <a:buAutoNum type="arabicPeriod"/>
            </a:pPr>
            <a:r>
              <a:rPr lang="en-US" sz="3399">
                <a:solidFill>
                  <a:srgbClr val="000000"/>
                </a:solidFill>
                <a:latin typeface="Archivo Narrow"/>
                <a:ea typeface="Archivo Narrow"/>
                <a:cs typeface="Archivo Narrow"/>
                <a:sym typeface="Archivo Narrow"/>
              </a:rPr>
              <a:t>Reutilización de código: puedes llamar la función varias veces sin reescribir el código.</a:t>
            </a:r>
          </a:p>
          <a:p>
            <a:pPr marL="734059" lvl="1" indent="-367030" algn="just">
              <a:lnSpc>
                <a:spcPts val="4759"/>
              </a:lnSpc>
              <a:buAutoNum type="arabicPeriod"/>
            </a:pPr>
            <a:r>
              <a:rPr lang="en-US" sz="3399">
                <a:solidFill>
                  <a:srgbClr val="000000"/>
                </a:solidFill>
                <a:latin typeface="Archivo Narrow"/>
                <a:ea typeface="Archivo Narrow"/>
                <a:cs typeface="Archivo Narrow"/>
                <a:sym typeface="Archivo Narrow"/>
              </a:rPr>
              <a:t>Legibilidad: el código se entiende mejor si cada función hace una sola tarea.</a:t>
            </a:r>
          </a:p>
          <a:p>
            <a:pPr marL="734059" lvl="1" indent="-367030" algn="just">
              <a:lnSpc>
                <a:spcPts val="4759"/>
              </a:lnSpc>
              <a:buAutoNum type="arabicPeriod"/>
            </a:pPr>
            <a:r>
              <a:rPr lang="en-US" sz="3399">
                <a:solidFill>
                  <a:srgbClr val="000000"/>
                </a:solidFill>
                <a:latin typeface="Archivo Narrow"/>
                <a:ea typeface="Archivo Narrow"/>
                <a:cs typeface="Archivo Narrow"/>
                <a:sym typeface="Archivo Narrow"/>
              </a:rPr>
              <a:t>Facilita depuración: si hay un error, sabes que está dentro de la función.</a:t>
            </a:r>
          </a:p>
          <a:p>
            <a:pPr marL="734059" lvl="1" indent="-367030" algn="just">
              <a:lnSpc>
                <a:spcPts val="4759"/>
              </a:lnSpc>
              <a:buAutoNum type="arabicPeriod"/>
            </a:pPr>
            <a:r>
              <a:rPr lang="en-US" sz="3399">
                <a:solidFill>
                  <a:srgbClr val="000000"/>
                </a:solidFill>
                <a:latin typeface="Archivo Narrow"/>
                <a:ea typeface="Archivo Narrow"/>
                <a:cs typeface="Archivo Narrow"/>
                <a:sym typeface="Archivo Narrow"/>
              </a:rPr>
              <a:t>Modularidad: permite dividir programas grandes en partes pequeñas y manejables.</a:t>
            </a:r>
          </a:p>
          <a:p>
            <a:pPr algn="just">
              <a:lnSpc>
                <a:spcPts val="4759"/>
              </a:lnSpc>
            </a:pPr>
            <a:endParaRPr lang="en-US" sz="3399">
              <a:solidFill>
                <a:srgbClr val="000000"/>
              </a:solidFill>
              <a:latin typeface="Archivo Narrow"/>
              <a:ea typeface="Archivo Narrow"/>
              <a:cs typeface="Archivo Narrow"/>
              <a:sym typeface="Archivo Narrow"/>
            </a:endParaRPr>
          </a:p>
        </p:txBody>
      </p:sp>
      <p:sp>
        <p:nvSpPr>
          <p:cNvPr id="4" name="TextBox 4"/>
          <p:cNvSpPr txBox="1"/>
          <p:nvPr/>
        </p:nvSpPr>
        <p:spPr>
          <a:xfrm>
            <a:off x="5352773" y="2095500"/>
            <a:ext cx="7625548" cy="906145"/>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Beneficios</a:t>
            </a:r>
            <a:r>
              <a:rPr lang="en-US" sz="5199" b="1" dirty="0">
                <a:solidFill>
                  <a:srgbClr val="000000"/>
                </a:solidFill>
                <a:latin typeface="Archivo Narrow Bold"/>
                <a:ea typeface="Archivo Narrow Bold"/>
                <a:cs typeface="Archivo Narrow Bold"/>
                <a:sym typeface="Archivo Narrow Bold"/>
              </a:rPr>
              <a:t> de las </a:t>
            </a:r>
            <a:r>
              <a:rPr lang="en-US" sz="5199" b="1" dirty="0" err="1">
                <a:solidFill>
                  <a:srgbClr val="000000"/>
                </a:solidFill>
                <a:latin typeface="Archivo Narrow Bold"/>
                <a:ea typeface="Archivo Narrow Bold"/>
                <a:cs typeface="Archivo Narrow Bold"/>
                <a:sym typeface="Archivo Narrow Bold"/>
              </a:rPr>
              <a:t>Funciones</a:t>
            </a:r>
            <a:endParaRPr lang="en-US" sz="5199" b="1" dirty="0">
              <a:solidFill>
                <a:srgbClr val="000000"/>
              </a:solidFill>
              <a:latin typeface="Archivo Narrow Bold"/>
              <a:ea typeface="Archivo Narrow Bold"/>
              <a:cs typeface="Archivo Narrow Bold"/>
              <a:sym typeface="Archivo Narrow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2516353" y="1810067"/>
            <a:ext cx="13317265" cy="5990590"/>
          </a:xfrm>
          <a:prstGeom prst="rect">
            <a:avLst/>
          </a:prstGeom>
        </p:spPr>
        <p:txBody>
          <a:bodyPr lIns="0" tIns="0" rIns="0" bIns="0" rtlCol="0" anchor="t">
            <a:spAutoFit/>
          </a:bodyPr>
          <a:lstStyle/>
          <a:p>
            <a:pPr marL="734059" lvl="1" indent="-367030" algn="just">
              <a:lnSpc>
                <a:spcPts val="4759"/>
              </a:lnSpc>
              <a:buAutoNum type="arabicPeriod"/>
            </a:pPr>
            <a:r>
              <a:rPr lang="en-US" sz="3399">
                <a:solidFill>
                  <a:srgbClr val="000000"/>
                </a:solidFill>
                <a:latin typeface="Archivo Narrow"/>
                <a:ea typeface="Archivo Narrow"/>
                <a:cs typeface="Archivo Narrow"/>
                <a:sym typeface="Archivo Narrow"/>
              </a:rPr>
              <a:t>Son funciones que devuelven un valor al programa que las llama.</a:t>
            </a:r>
          </a:p>
          <a:p>
            <a:pPr marL="734059" lvl="1" indent="-367030" algn="just">
              <a:lnSpc>
                <a:spcPts val="4759"/>
              </a:lnSpc>
              <a:buAutoNum type="arabicPeriod"/>
            </a:pPr>
            <a:r>
              <a:rPr lang="en-US" sz="3399">
                <a:solidFill>
                  <a:srgbClr val="000000"/>
                </a:solidFill>
                <a:latin typeface="Archivo Narrow"/>
                <a:ea typeface="Archivo Narrow"/>
                <a:cs typeface="Archivo Narrow"/>
                <a:sym typeface="Archivo Narrow"/>
              </a:rPr>
              <a:t>Se usan cuando necesitas calcular algo y obtener el resultado.</a:t>
            </a:r>
          </a:p>
          <a:p>
            <a:pPr marL="734059" lvl="1" indent="-367030" algn="just">
              <a:lnSpc>
                <a:spcPts val="4759"/>
              </a:lnSpc>
              <a:buAutoNum type="arabicPeriod"/>
            </a:pPr>
            <a:r>
              <a:rPr lang="en-US" sz="3399">
                <a:solidFill>
                  <a:srgbClr val="000000"/>
                </a:solidFill>
                <a:latin typeface="Archivo Narrow"/>
                <a:ea typeface="Archivo Narrow"/>
                <a:cs typeface="Archivo Narrow"/>
                <a:sym typeface="Archivo Narrow"/>
              </a:rPr>
              <a:t>Se pueden usar en expresiones, asignarse a variables o pasarse como parámetro a otras funciones.</a:t>
            </a:r>
          </a:p>
          <a:p>
            <a:pPr marL="734059" lvl="1" indent="-367030" algn="just">
              <a:lnSpc>
                <a:spcPts val="4759"/>
              </a:lnSpc>
              <a:buAutoNum type="arabicPeriod"/>
            </a:pPr>
            <a:r>
              <a:rPr lang="en-US" sz="3399">
                <a:solidFill>
                  <a:srgbClr val="000000"/>
                </a:solidFill>
                <a:latin typeface="Archivo Narrow"/>
                <a:ea typeface="Archivo Narrow"/>
                <a:cs typeface="Archivo Narrow"/>
                <a:sym typeface="Archivo Narrow"/>
              </a:rPr>
              <a:t>Estas funciones son esenciales en la programación ya que permiten modularizar el código, haciéndolo más legible y fácil de mantener.  </a:t>
            </a:r>
          </a:p>
          <a:p>
            <a:pPr marL="734059" lvl="1" indent="-367030" algn="just">
              <a:lnSpc>
                <a:spcPts val="4759"/>
              </a:lnSpc>
              <a:buAutoNum type="arabicPeriod"/>
            </a:pPr>
            <a:r>
              <a:rPr lang="en-US" sz="3399">
                <a:solidFill>
                  <a:srgbClr val="000000"/>
                </a:solidFill>
                <a:latin typeface="Archivo Narrow"/>
                <a:ea typeface="Archivo Narrow"/>
                <a:cs typeface="Archivo Narrow"/>
                <a:sym typeface="Archivo Narrow"/>
              </a:rPr>
              <a:t>Además, al encapsular una operación o cálculo en una función, se promueve la reutilización del código, evitando la duplicación innecesaria de lógica.  </a:t>
            </a:r>
          </a:p>
          <a:p>
            <a:pPr algn="just">
              <a:lnSpc>
                <a:spcPts val="4759"/>
              </a:lnSpc>
            </a:pPr>
            <a:r>
              <a:rPr lang="en-US" sz="3399">
                <a:solidFill>
                  <a:srgbClr val="000000"/>
                </a:solidFill>
                <a:latin typeface="Archivo Narrow"/>
                <a:ea typeface="Archivo Narrow"/>
                <a:cs typeface="Archivo Narrow"/>
                <a:sym typeface="Archivo Narrow"/>
              </a:rPr>
              <a:t>Finalmente, el uso adecuado de funciones que retornan valores es un pilar fundamental del diseño de software eficiente y robusto.</a:t>
            </a:r>
          </a:p>
        </p:txBody>
      </p:sp>
      <p:sp>
        <p:nvSpPr>
          <p:cNvPr id="4" name="TextBox 4"/>
          <p:cNvSpPr txBox="1"/>
          <p:nvPr/>
        </p:nvSpPr>
        <p:spPr>
          <a:xfrm>
            <a:off x="4488082" y="728489"/>
            <a:ext cx="8878044"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Funciones que devuelven un valor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2516353" y="1810067"/>
            <a:ext cx="13317265" cy="5990590"/>
          </a:xfrm>
          <a:prstGeom prst="rect">
            <a:avLst/>
          </a:prstGeom>
        </p:spPr>
        <p:txBody>
          <a:bodyPr lIns="0" tIns="0" rIns="0" bIns="0" rtlCol="0" anchor="t">
            <a:spAutoFit/>
          </a:bodyPr>
          <a:lstStyle/>
          <a:p>
            <a:pPr marL="734059" lvl="1" indent="-367030" algn="just">
              <a:lnSpc>
                <a:spcPts val="4759"/>
              </a:lnSpc>
              <a:buAutoNum type="arabicPeriod"/>
            </a:pPr>
            <a:r>
              <a:rPr lang="en-US" sz="3399" dirty="0">
                <a:solidFill>
                  <a:srgbClr val="000000"/>
                </a:solidFill>
                <a:latin typeface="Archivo Narrow"/>
                <a:ea typeface="Archivo Narrow"/>
                <a:cs typeface="Archivo Narrow"/>
                <a:sym typeface="Archivo Narrow"/>
              </a:rPr>
              <a:t>Son </a:t>
            </a:r>
            <a:r>
              <a:rPr lang="en-US" sz="3399" dirty="0" err="1">
                <a:solidFill>
                  <a:srgbClr val="000000"/>
                </a:solidFill>
                <a:latin typeface="Archivo Narrow"/>
                <a:ea typeface="Archivo Narrow"/>
                <a:cs typeface="Archivo Narrow"/>
                <a:sym typeface="Archivo Narrow"/>
              </a:rPr>
              <a:t>funciones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no </a:t>
            </a:r>
            <a:r>
              <a:rPr lang="en-US" sz="3399" dirty="0" err="1">
                <a:solidFill>
                  <a:srgbClr val="000000"/>
                </a:solidFill>
                <a:latin typeface="Archivo Narrow"/>
                <a:ea typeface="Archivo Narrow"/>
                <a:cs typeface="Archivo Narrow"/>
                <a:sym typeface="Archivo Narrow"/>
              </a:rPr>
              <a:t>devuelven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ningún</a:t>
            </a:r>
            <a:r>
              <a:rPr lang="en-US" sz="3399" dirty="0">
                <a:solidFill>
                  <a:srgbClr val="000000"/>
                </a:solidFill>
                <a:latin typeface="Archivo Narrow"/>
                <a:ea typeface="Archivo Narrow"/>
                <a:cs typeface="Archivo Narrow"/>
                <a:sym typeface="Archivo Narrow"/>
              </a:rPr>
              <a:t> valor, solo </a:t>
            </a:r>
            <a:r>
              <a:rPr lang="en-US" sz="3399" dirty="0" err="1">
                <a:solidFill>
                  <a:srgbClr val="000000"/>
                </a:solidFill>
                <a:latin typeface="Archivo Narrow"/>
                <a:ea typeface="Archivo Narrow"/>
                <a:cs typeface="Archivo Narrow"/>
                <a:sym typeface="Archivo Narrow"/>
              </a:rPr>
              <a:t>realizan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acciones</a:t>
            </a:r>
            <a:r>
              <a:rPr lang="en-US" sz="3399" dirty="0">
                <a:solidFill>
                  <a:srgbClr val="000000"/>
                </a:solidFill>
                <a:latin typeface="Archivo Narrow"/>
                <a:ea typeface="Archivo Narrow"/>
                <a:cs typeface="Archivo Narrow"/>
                <a:sym typeface="Archivo Narrow"/>
              </a:rPr>
              <a:t>.</a:t>
            </a:r>
          </a:p>
          <a:p>
            <a:pPr marL="734059" lvl="1" indent="-367030" algn="just">
              <a:lnSpc>
                <a:spcPts val="4759"/>
              </a:lnSpc>
              <a:buAutoNum type="arabicPeriod"/>
            </a:pPr>
            <a:r>
              <a:rPr lang="en-US" sz="3399" dirty="0">
                <a:solidFill>
                  <a:srgbClr val="000000"/>
                </a:solidFill>
                <a:latin typeface="Archivo Narrow"/>
                <a:ea typeface="Archivo Narrow"/>
                <a:cs typeface="Archivo Narrow"/>
                <a:sym typeface="Archivo Narrow"/>
              </a:rPr>
              <a:t>Se </a:t>
            </a:r>
            <a:r>
              <a:rPr lang="en-US" sz="3399" dirty="0" err="1">
                <a:solidFill>
                  <a:srgbClr val="000000"/>
                </a:solidFill>
                <a:latin typeface="Archivo Narrow"/>
                <a:ea typeface="Archivo Narrow"/>
                <a:cs typeface="Archivo Narrow"/>
                <a:sym typeface="Archivo Narrow"/>
              </a:rPr>
              <a:t>usan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cuando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quieres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ejecutar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instrucciones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como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mostrar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información</a:t>
            </a:r>
            <a:r>
              <a:rPr lang="en-US" sz="3399" dirty="0">
                <a:solidFill>
                  <a:srgbClr val="000000"/>
                </a:solidFill>
                <a:latin typeface="Archivo Narrow"/>
                <a:ea typeface="Archivo Narrow"/>
                <a:cs typeface="Archivo Narrow"/>
                <a:sym typeface="Archivo Narrow"/>
              </a:rPr>
              <a:t> o </a:t>
            </a:r>
            <a:r>
              <a:rPr lang="en-US" sz="3399" dirty="0" err="1">
                <a:solidFill>
                  <a:srgbClr val="000000"/>
                </a:solidFill>
                <a:latin typeface="Archivo Narrow"/>
                <a:ea typeface="Archivo Narrow"/>
                <a:cs typeface="Archivo Narrow"/>
                <a:sym typeface="Archivo Narrow"/>
              </a:rPr>
              <a:t>modificar</a:t>
            </a:r>
            <a:r>
              <a:rPr lang="en-US" sz="3399" dirty="0">
                <a:solidFill>
                  <a:srgbClr val="000000"/>
                </a:solidFill>
                <a:latin typeface="Archivo Narrow"/>
                <a:ea typeface="Archivo Narrow"/>
                <a:cs typeface="Archivo Narrow"/>
                <a:sym typeface="Archivo Narrow"/>
              </a:rPr>
              <a:t> variables.</a:t>
            </a:r>
          </a:p>
          <a:p>
            <a:pPr marL="734059" lvl="1" indent="-367030" algn="just">
              <a:lnSpc>
                <a:spcPts val="4759"/>
              </a:lnSpc>
              <a:buAutoNum type="arabicPeriod"/>
            </a:pPr>
            <a:r>
              <a:rPr lang="en-US" sz="3399" dirty="0" err="1">
                <a:solidFill>
                  <a:srgbClr val="000000"/>
                </a:solidFill>
                <a:latin typeface="Archivo Narrow"/>
                <a:ea typeface="Archivo Narrow"/>
                <a:cs typeface="Archivo Narrow"/>
                <a:sym typeface="Archivo Narrow"/>
              </a:rPr>
              <a:t>Estas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funciones</a:t>
            </a:r>
            <a:r>
              <a:rPr lang="en-US" sz="3399" dirty="0">
                <a:solidFill>
                  <a:srgbClr val="000000"/>
                </a:solidFill>
                <a:latin typeface="Archivo Narrow"/>
                <a:ea typeface="Archivo Narrow"/>
                <a:cs typeface="Archivo Narrow"/>
                <a:sym typeface="Archivo Narrow"/>
              </a:rPr>
              <a:t> son </a:t>
            </a:r>
            <a:r>
              <a:rPr lang="en-US" sz="3399" dirty="0" err="1">
                <a:solidFill>
                  <a:srgbClr val="000000"/>
                </a:solidFill>
                <a:latin typeface="Archivo Narrow"/>
                <a:ea typeface="Archivo Narrow"/>
                <a:cs typeface="Archivo Narrow"/>
                <a:sym typeface="Archivo Narrow"/>
              </a:rPr>
              <a:t>esenciales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muchos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programas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ya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permiten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estructurar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código</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manera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clara</a:t>
            </a:r>
            <a:r>
              <a:rPr lang="en-US" sz="3399" dirty="0">
                <a:solidFill>
                  <a:srgbClr val="000000"/>
                </a:solidFill>
                <a:latin typeface="Archivo Narrow"/>
                <a:ea typeface="Archivo Narrow"/>
                <a:cs typeface="Archivo Narrow"/>
                <a:sym typeface="Archivo Narrow"/>
              </a:rPr>
              <a:t> y </a:t>
            </a:r>
            <a:r>
              <a:rPr lang="en-US" sz="3399" dirty="0" err="1">
                <a:solidFill>
                  <a:srgbClr val="000000"/>
                </a:solidFill>
                <a:latin typeface="Archivo Narrow"/>
                <a:ea typeface="Archivo Narrow"/>
                <a:cs typeface="Archivo Narrow"/>
                <a:sym typeface="Archivo Narrow"/>
              </a:rPr>
              <a:t>organizada</a:t>
            </a:r>
            <a:r>
              <a:rPr lang="en-US" sz="3399" dirty="0">
                <a:solidFill>
                  <a:srgbClr val="000000"/>
                </a:solidFill>
                <a:latin typeface="Archivo Narrow"/>
                <a:ea typeface="Archivo Narrow"/>
                <a:cs typeface="Archivo Narrow"/>
                <a:sym typeface="Archivo Narrow"/>
              </a:rPr>
              <a:t>.  </a:t>
            </a:r>
          </a:p>
          <a:p>
            <a:pPr marL="734059" lvl="1" indent="-367030" algn="just">
              <a:lnSpc>
                <a:spcPts val="4759"/>
              </a:lnSpc>
              <a:buAutoNum type="arabicPeriod"/>
            </a:pPr>
            <a:r>
              <a:rPr lang="en-US" sz="3399" dirty="0">
                <a:solidFill>
                  <a:srgbClr val="000000"/>
                </a:solidFill>
                <a:latin typeface="Archivo Narrow"/>
                <a:ea typeface="Archivo Narrow"/>
                <a:cs typeface="Archivo Narrow"/>
                <a:sym typeface="Archivo Narrow"/>
              </a:rPr>
              <a:t>A menudo se les llama </a:t>
            </a:r>
            <a:r>
              <a:rPr lang="en-US" sz="3399" dirty="0" err="1">
                <a:solidFill>
                  <a:srgbClr val="000000"/>
                </a:solidFill>
                <a:latin typeface="Archivo Narrow"/>
                <a:ea typeface="Archivo Narrow"/>
                <a:cs typeface="Archivo Narrow"/>
                <a:sym typeface="Archivo Narrow"/>
              </a:rPr>
              <a:t>procedimientos</a:t>
            </a:r>
            <a:r>
              <a:rPr lang="en-US" sz="3399" dirty="0">
                <a:solidFill>
                  <a:srgbClr val="000000"/>
                </a:solidFill>
                <a:latin typeface="Archivo Narrow"/>
                <a:ea typeface="Archivo Narrow"/>
                <a:cs typeface="Archivo Narrow"/>
                <a:sym typeface="Archivo Narrow"/>
              </a:rPr>
              <a:t> o </a:t>
            </a:r>
            <a:r>
              <a:rPr lang="en-US" sz="3399" dirty="0" err="1">
                <a:solidFill>
                  <a:srgbClr val="000000"/>
                </a:solidFill>
                <a:latin typeface="Archivo Narrow"/>
                <a:ea typeface="Archivo Narrow"/>
                <a:cs typeface="Archivo Narrow"/>
                <a:sym typeface="Archivo Narrow"/>
              </a:rPr>
              <a:t>subrutinas</a:t>
            </a:r>
            <a:r>
              <a:rPr lang="en-US" sz="3399" dirty="0">
                <a:solidFill>
                  <a:srgbClr val="000000"/>
                </a:solidFill>
                <a:latin typeface="Archivo Narrow"/>
                <a:ea typeface="Archivo Narrow"/>
                <a:cs typeface="Archivo Narrow"/>
                <a:sym typeface="Archivo Narrow"/>
              </a:rPr>
              <a:t>, y son </a:t>
            </a:r>
            <a:r>
              <a:rPr lang="en-US" sz="3399" dirty="0" err="1">
                <a:solidFill>
                  <a:srgbClr val="000000"/>
                </a:solidFill>
                <a:latin typeface="Archivo Narrow"/>
                <a:ea typeface="Archivo Narrow"/>
                <a:cs typeface="Archivo Narrow"/>
                <a:sym typeface="Archivo Narrow"/>
              </a:rPr>
              <a:t>fundamentales</a:t>
            </a:r>
            <a:r>
              <a:rPr lang="en-US" sz="3399" dirty="0">
                <a:solidFill>
                  <a:srgbClr val="000000"/>
                </a:solidFill>
                <a:latin typeface="Archivo Narrow"/>
                <a:ea typeface="Archivo Narrow"/>
                <a:cs typeface="Archivo Narrow"/>
                <a:sym typeface="Archivo Narrow"/>
              </a:rPr>
              <a:t> para </a:t>
            </a:r>
            <a:r>
              <a:rPr lang="en-US" sz="3399" dirty="0" err="1">
                <a:solidFill>
                  <a:srgbClr val="000000"/>
                </a:solidFill>
                <a:latin typeface="Archivo Narrow"/>
                <a:ea typeface="Archivo Narrow"/>
                <a:cs typeface="Archivo Narrow"/>
                <a:sym typeface="Archivo Narrow"/>
              </a:rPr>
              <a:t>implementar</a:t>
            </a:r>
            <a:r>
              <a:rPr lang="en-US" sz="3399" dirty="0">
                <a:solidFill>
                  <a:srgbClr val="000000"/>
                </a:solidFill>
                <a:latin typeface="Archivo Narrow"/>
                <a:ea typeface="Archivo Narrow"/>
                <a:cs typeface="Archivo Narrow"/>
                <a:sym typeface="Archivo Narrow"/>
              </a:rPr>
              <a:t> la </a:t>
            </a:r>
            <a:r>
              <a:rPr lang="en-US" sz="3399" dirty="0" err="1">
                <a:solidFill>
                  <a:srgbClr val="000000"/>
                </a:solidFill>
                <a:latin typeface="Archivo Narrow"/>
                <a:ea typeface="Archivo Narrow"/>
                <a:cs typeface="Archivo Narrow"/>
                <a:sym typeface="Archivo Narrow"/>
              </a:rPr>
              <a:t>lógica</a:t>
            </a:r>
            <a:r>
              <a:rPr lang="en-US" sz="3399" dirty="0">
                <a:solidFill>
                  <a:srgbClr val="000000"/>
                </a:solidFill>
                <a:latin typeface="Archivo Narrow"/>
                <a:ea typeface="Archivo Narrow"/>
                <a:cs typeface="Archivo Narrow"/>
                <a:sym typeface="Archivo Narrow"/>
              </a:rPr>
              <a:t> de control </a:t>
            </a:r>
            <a:r>
              <a:rPr lang="en-US" sz="3399" dirty="0" err="1">
                <a:solidFill>
                  <a:srgbClr val="000000"/>
                </a:solidFill>
                <a:latin typeface="Archivo Narrow"/>
                <a:ea typeface="Archivo Narrow"/>
                <a:cs typeface="Archivo Narrow"/>
                <a:sym typeface="Archivo Narrow"/>
              </a:rPr>
              <a: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aplicaciones</a:t>
            </a:r>
            <a:r>
              <a:rPr lang="en-US" sz="3399" dirty="0">
                <a:solidFill>
                  <a:srgbClr val="000000"/>
                </a:solidFill>
                <a:latin typeface="Archivo Narrow"/>
                <a:ea typeface="Archivo Narrow"/>
                <a:cs typeface="Archivo Narrow"/>
                <a:sym typeface="Archivo Narrow"/>
              </a:rPr>
              <a:t>.  </a:t>
            </a:r>
          </a:p>
          <a:p>
            <a:pPr marL="734059" lvl="1" indent="-367030" algn="just">
              <a:lnSpc>
                <a:spcPts val="4759"/>
              </a:lnSpc>
              <a:buAutoNum type="arabicPeriod"/>
            </a:pPr>
            <a:r>
              <a:rPr lang="en-US" sz="3399" dirty="0" err="1">
                <a:solidFill>
                  <a:srgbClr val="000000"/>
                </a:solidFill>
                <a:latin typeface="Archivo Narrow"/>
                <a:ea typeface="Archivo Narrow"/>
                <a:cs typeface="Archivo Narrow"/>
                <a:sym typeface="Archivo Narrow"/>
              </a:rPr>
              <a:t>Aunque</a:t>
            </a:r>
            <a:r>
              <a:rPr lang="en-US" sz="3399" dirty="0">
                <a:solidFill>
                  <a:srgbClr val="000000"/>
                </a:solidFill>
                <a:latin typeface="Archivo Narrow"/>
                <a:ea typeface="Archivo Narrow"/>
                <a:cs typeface="Archivo Narrow"/>
                <a:sym typeface="Archivo Narrow"/>
              </a:rPr>
              <a:t> no </a:t>
            </a:r>
            <a:r>
              <a:rPr lang="en-US" sz="3399" dirty="0" err="1">
                <a:solidFill>
                  <a:srgbClr val="000000"/>
                </a:solidFill>
                <a:latin typeface="Archivo Narrow"/>
                <a:ea typeface="Archivo Narrow"/>
                <a:cs typeface="Archivo Narrow"/>
                <a:sym typeface="Archivo Narrow"/>
              </a:rPr>
              <a:t>devuelven</a:t>
            </a:r>
            <a:r>
              <a:rPr lang="en-US" sz="3399" dirty="0">
                <a:solidFill>
                  <a:srgbClr val="000000"/>
                </a:solidFill>
                <a:latin typeface="Archivo Narrow"/>
                <a:ea typeface="Archivo Narrow"/>
                <a:cs typeface="Archivo Narrow"/>
                <a:sym typeface="Archivo Narrow"/>
              </a:rPr>
              <a:t> un valor, </a:t>
            </a:r>
            <a:r>
              <a:rPr lang="en-US" sz="3399" dirty="0" err="1">
                <a:solidFill>
                  <a:srgbClr val="000000"/>
                </a:solidFill>
                <a:latin typeface="Archivo Narrow"/>
                <a:ea typeface="Archivo Narrow"/>
                <a:cs typeface="Archivo Narrow"/>
                <a:sym typeface="Archivo Narrow"/>
              </a:rPr>
              <a:t>pueden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modificar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estado</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los</a:t>
            </a:r>
            <a:r>
              <a:rPr lang="en-US" sz="3399" dirty="0">
                <a:solidFill>
                  <a:srgbClr val="000000"/>
                </a:solidFill>
                <a:latin typeface="Archivo Narrow"/>
                <a:ea typeface="Archivo Narrow"/>
                <a:cs typeface="Archivo Narrow"/>
                <a:sym typeface="Archivo Narrow"/>
              </a:rPr>
              <a:t> datos o </a:t>
            </a:r>
            <a:r>
              <a:rPr lang="en-US" sz="3399" dirty="0" err="1">
                <a:solidFill>
                  <a:srgbClr val="000000"/>
                </a:solidFill>
                <a:latin typeface="Archivo Narrow"/>
                <a:ea typeface="Archivo Narrow"/>
                <a:cs typeface="Archivo Narrow"/>
                <a:sym typeface="Archivo Narrow"/>
              </a:rPr>
              <a:t>interactuar</a:t>
            </a:r>
            <a:r>
              <a:rPr lang="en-US" sz="3399" dirty="0">
                <a:solidFill>
                  <a:srgbClr val="000000"/>
                </a:solidFill>
                <a:latin typeface="Archivo Narrow"/>
                <a:ea typeface="Archivo Narrow"/>
                <a:cs typeface="Archivo Narrow"/>
                <a:sym typeface="Archivo Narrow"/>
              </a:rPr>
              <a:t> con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entorno</a:t>
            </a:r>
            <a:r>
              <a:rPr lang="en-US" sz="3399" dirty="0">
                <a:solidFill>
                  <a:srgbClr val="000000"/>
                </a:solidFill>
                <a:latin typeface="Archivo Narrow"/>
                <a:ea typeface="Archivo Narrow"/>
                <a:cs typeface="Archivo Narrow"/>
                <a:sym typeface="Archivo Narrow"/>
              </a:rPr>
              <a:t>, lo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las </a:t>
            </a:r>
            <a:r>
              <a:rPr lang="en-US" sz="3399" dirty="0" err="1">
                <a:solidFill>
                  <a:srgbClr val="000000"/>
                </a:solidFill>
                <a:latin typeface="Archivo Narrow"/>
                <a:ea typeface="Archivo Narrow"/>
                <a:cs typeface="Archivo Narrow"/>
                <a:sym typeface="Archivo Narrow"/>
              </a:rPr>
              <a:t>hace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extremadamente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útiles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diversos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contextos</a:t>
            </a:r>
            <a:r>
              <a:rPr lang="en-US" sz="3399" dirty="0">
                <a:solidFill>
                  <a:srgbClr val="000000"/>
                </a:solidFill>
                <a:latin typeface="Archivo Narrow"/>
                <a:ea typeface="Archivo Narrow"/>
                <a:cs typeface="Archivo Narrow"/>
                <a:sym typeface="Archivo Narrow"/>
              </a:rPr>
              <a:t>.  </a:t>
            </a:r>
          </a:p>
        </p:txBody>
      </p:sp>
      <p:sp>
        <p:nvSpPr>
          <p:cNvPr id="4" name="TextBox 4"/>
          <p:cNvSpPr txBox="1"/>
          <p:nvPr/>
        </p:nvSpPr>
        <p:spPr>
          <a:xfrm>
            <a:off x="4081930" y="728489"/>
            <a:ext cx="9690348"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Funciones que no devuelven un valor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Freeform 4"/>
          <p:cNvSpPr/>
          <p:nvPr/>
        </p:nvSpPr>
        <p:spPr>
          <a:xfrm>
            <a:off x="6380022" y="3641816"/>
            <a:ext cx="5547007" cy="5422199"/>
          </a:xfrm>
          <a:custGeom>
            <a:avLst/>
            <a:gdLst/>
            <a:ahLst/>
            <a:cxnLst/>
            <a:rect l="l" t="t" r="r" b="b"/>
            <a:pathLst>
              <a:path w="5547007" h="5422199">
                <a:moveTo>
                  <a:pt x="0" y="0"/>
                </a:moveTo>
                <a:lnTo>
                  <a:pt x="5547006" y="0"/>
                </a:lnTo>
                <a:lnTo>
                  <a:pt x="5547006" y="5422199"/>
                </a:lnTo>
                <a:lnTo>
                  <a:pt x="0" y="5422199"/>
                </a:lnTo>
                <a:lnTo>
                  <a:pt x="0" y="0"/>
                </a:lnTo>
                <a:close/>
              </a:path>
            </a:pathLst>
          </a:custGeom>
          <a:blipFill>
            <a:blip r:embed="rId4"/>
            <a:stretch>
              <a:fillRect/>
            </a:stretch>
          </a:blipFill>
        </p:spPr>
        <p:txBody>
          <a:bodyPr/>
          <a:lstStyle/>
          <a:p>
            <a:endParaRPr lang="es-MX"/>
          </a:p>
        </p:txBody>
      </p:sp>
      <p:sp>
        <p:nvSpPr>
          <p:cNvPr id="5" name="TextBox 5"/>
          <p:cNvSpPr txBox="1"/>
          <p:nvPr/>
        </p:nvSpPr>
        <p:spPr>
          <a:xfrm>
            <a:off x="3820026" y="2146007"/>
            <a:ext cx="9966275" cy="1212838"/>
          </a:xfrm>
          <a:prstGeom prst="rect">
            <a:avLst/>
          </a:prstGeom>
        </p:spPr>
        <p:txBody>
          <a:bodyPr lIns="0" tIns="0" rIns="0" bIns="0" rtlCol="0" anchor="t">
            <a:spAutoFit/>
          </a:bodyPr>
          <a:lstStyle/>
          <a:p>
            <a:pPr algn="ctr">
              <a:lnSpc>
                <a:spcPts val="9800"/>
              </a:lnSpc>
            </a:pPr>
            <a:r>
              <a:rPr lang="en-US" sz="7000" b="1">
                <a:solidFill>
                  <a:srgbClr val="1800AD"/>
                </a:solidFill>
                <a:latin typeface="Archivo Narrow Bold"/>
                <a:ea typeface="Archivo Narrow Bold"/>
                <a:cs typeface="Archivo Narrow Bold"/>
                <a:sym typeface="Archivo Narrow Bold"/>
              </a:rPr>
              <a:t>Planteamiento de Problemas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7541234" y="5534025"/>
            <a:ext cx="2581089" cy="4689867"/>
          </a:xfrm>
          <a:custGeom>
            <a:avLst/>
            <a:gdLst/>
            <a:ahLst/>
            <a:cxnLst/>
            <a:rect l="l" t="t" r="r" b="b"/>
            <a:pathLst>
              <a:path w="2581089" h="4689867">
                <a:moveTo>
                  <a:pt x="0" y="0"/>
                </a:moveTo>
                <a:lnTo>
                  <a:pt x="2581089" y="0"/>
                </a:lnTo>
                <a:lnTo>
                  <a:pt x="2581089" y="4689867"/>
                </a:lnTo>
                <a:lnTo>
                  <a:pt x="0" y="4689867"/>
                </a:lnTo>
                <a:lnTo>
                  <a:pt x="0" y="0"/>
                </a:lnTo>
                <a:close/>
              </a:path>
            </a:pathLst>
          </a:custGeom>
          <a:blipFill>
            <a:blip r:embed="rId3"/>
            <a:stretch>
              <a:fillRect t="-9524" r="-6322"/>
            </a:stretch>
          </a:blipFill>
        </p:spPr>
        <p:txBody>
          <a:bodyPr/>
          <a:lstStyle/>
          <a:p>
            <a:endParaRPr lang="es-MX"/>
          </a:p>
        </p:txBody>
      </p:sp>
      <p:sp>
        <p:nvSpPr>
          <p:cNvPr id="4" name="TextBox 4"/>
          <p:cNvSpPr txBox="1"/>
          <p:nvPr/>
        </p:nvSpPr>
        <p:spPr>
          <a:xfrm>
            <a:off x="2168174" y="2753360"/>
            <a:ext cx="13994747" cy="2390140"/>
          </a:xfrm>
          <a:prstGeom prst="rect">
            <a:avLst/>
          </a:prstGeom>
        </p:spPr>
        <p:txBody>
          <a:bodyPr lIns="0" tIns="0" rIns="0" bIns="0" rtlCol="0" anchor="t">
            <a:spAutoFit/>
          </a:bodyPr>
          <a:lstStyle/>
          <a:p>
            <a:pPr marL="0" lvl="0" indent="0" algn="just">
              <a:lnSpc>
                <a:spcPts val="4759"/>
              </a:lnSpc>
            </a:pPr>
            <a:r>
              <a:rPr lang="en-US" sz="3399">
                <a:solidFill>
                  <a:srgbClr val="000000"/>
                </a:solidFill>
                <a:latin typeface="Archivo Narrow"/>
                <a:ea typeface="Archivo Narrow"/>
                <a:cs typeface="Archivo Narrow"/>
                <a:sym typeface="Archivo Narrow"/>
              </a:rPr>
              <a:t>Toda persona, implícitamente y diariamente diseña y realiza algoritmos, para dar solución a situaciones cotidianas de forma natural.</a:t>
            </a:r>
          </a:p>
          <a:p>
            <a:pPr algn="just">
              <a:lnSpc>
                <a:spcPts val="4759"/>
              </a:lnSpc>
            </a:pPr>
            <a:r>
              <a:rPr lang="en-US" sz="3399">
                <a:solidFill>
                  <a:srgbClr val="000000"/>
                </a:solidFill>
                <a:latin typeface="Archivo Narrow"/>
                <a:ea typeface="Archivo Narrow"/>
                <a:cs typeface="Archivo Narrow"/>
                <a:sym typeface="Archivo Narrow"/>
              </a:rPr>
              <a:t>Sin embargo, el programador, diseña el algoritmo consiente de que al realizar cada paso obtendrá la solución de un problema específico utilizando para ello la computadora.</a:t>
            </a:r>
          </a:p>
        </p:txBody>
      </p:sp>
      <p:sp>
        <p:nvSpPr>
          <p:cNvPr id="5" name="TextBox 5"/>
          <p:cNvSpPr txBox="1"/>
          <p:nvPr/>
        </p:nvSpPr>
        <p:spPr>
          <a:xfrm>
            <a:off x="3535581" y="1537525"/>
            <a:ext cx="10592395"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¿Quiénes pueden elaborar un algoritmo?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grpSp>
        <p:nvGrpSpPr>
          <p:cNvPr id="3" name="Group 3"/>
          <p:cNvGrpSpPr/>
          <p:nvPr/>
        </p:nvGrpSpPr>
        <p:grpSpPr>
          <a:xfrm rot="-10800000">
            <a:off x="11271242" y="1665726"/>
            <a:ext cx="4329261" cy="1489053"/>
            <a:chOff x="0" y="0"/>
            <a:chExt cx="3234619" cy="1112550"/>
          </a:xfrm>
        </p:grpSpPr>
        <p:sp>
          <p:nvSpPr>
            <p:cNvPr id="4" name="Freeform 4"/>
            <p:cNvSpPr/>
            <p:nvPr/>
          </p:nvSpPr>
          <p:spPr>
            <a:xfrm>
              <a:off x="10160" y="16510"/>
              <a:ext cx="3211759" cy="1084610"/>
            </a:xfrm>
            <a:custGeom>
              <a:avLst/>
              <a:gdLst/>
              <a:ahLst/>
              <a:cxnLst/>
              <a:rect l="l" t="t" r="r" b="b"/>
              <a:pathLst>
                <a:path w="3211759" h="1084610">
                  <a:moveTo>
                    <a:pt x="3211759" y="1084610"/>
                  </a:moveTo>
                  <a:lnTo>
                    <a:pt x="0" y="1076990"/>
                  </a:lnTo>
                  <a:lnTo>
                    <a:pt x="0" y="389398"/>
                  </a:lnTo>
                  <a:lnTo>
                    <a:pt x="17780" y="19050"/>
                  </a:lnTo>
                  <a:lnTo>
                    <a:pt x="1599472" y="0"/>
                  </a:lnTo>
                  <a:lnTo>
                    <a:pt x="3192709" y="5080"/>
                  </a:lnTo>
                  <a:close/>
                </a:path>
              </a:pathLst>
            </a:custGeom>
            <a:solidFill>
              <a:srgbClr val="FFDA68"/>
            </a:solidFill>
          </p:spPr>
          <p:txBody>
            <a:bodyPr/>
            <a:lstStyle/>
            <a:p>
              <a:endParaRPr lang="es-MX"/>
            </a:p>
          </p:txBody>
        </p:sp>
        <p:sp>
          <p:nvSpPr>
            <p:cNvPr id="5" name="Freeform 5"/>
            <p:cNvSpPr/>
            <p:nvPr/>
          </p:nvSpPr>
          <p:spPr>
            <a:xfrm>
              <a:off x="-3810" y="0"/>
              <a:ext cx="3240969" cy="1111280"/>
            </a:xfrm>
            <a:custGeom>
              <a:avLst/>
              <a:gdLst/>
              <a:ahLst/>
              <a:cxnLst/>
              <a:rect l="l" t="t" r="r" b="b"/>
              <a:pathLst>
                <a:path w="3240969" h="1111280">
                  <a:moveTo>
                    <a:pt x="3206679" y="21590"/>
                  </a:moveTo>
                  <a:cubicBezTo>
                    <a:pt x="3207949" y="34290"/>
                    <a:pt x="3207949" y="44450"/>
                    <a:pt x="3209219" y="54610"/>
                  </a:cubicBezTo>
                  <a:cubicBezTo>
                    <a:pt x="3211759" y="79586"/>
                    <a:pt x="3213029" y="101656"/>
                    <a:pt x="3215569" y="122938"/>
                  </a:cubicBezTo>
                  <a:cubicBezTo>
                    <a:pt x="3215569" y="153678"/>
                    <a:pt x="3228269" y="759817"/>
                    <a:pt x="3234619" y="790558"/>
                  </a:cubicBezTo>
                  <a:cubicBezTo>
                    <a:pt x="3240969" y="837063"/>
                    <a:pt x="3237159" y="884356"/>
                    <a:pt x="3237159" y="930861"/>
                  </a:cubicBezTo>
                  <a:cubicBezTo>
                    <a:pt x="3237159" y="971848"/>
                    <a:pt x="3238429" y="1009682"/>
                    <a:pt x="3239699" y="1050320"/>
                  </a:cubicBezTo>
                  <a:cubicBezTo>
                    <a:pt x="3239699" y="1071910"/>
                    <a:pt x="3239699" y="1085880"/>
                    <a:pt x="3239699" y="1110010"/>
                  </a:cubicBezTo>
                  <a:cubicBezTo>
                    <a:pt x="3216839" y="1110010"/>
                    <a:pt x="3196519" y="1111280"/>
                    <a:pt x="3171248" y="1110010"/>
                  </a:cubicBezTo>
                  <a:cubicBezTo>
                    <a:pt x="3010010" y="1104930"/>
                    <a:pt x="2846292" y="1111280"/>
                    <a:pt x="2685054" y="1106200"/>
                  </a:cubicBezTo>
                  <a:cubicBezTo>
                    <a:pt x="2588311" y="1102390"/>
                    <a:pt x="2494049" y="1104930"/>
                    <a:pt x="2397306" y="1102390"/>
                  </a:cubicBezTo>
                  <a:cubicBezTo>
                    <a:pt x="2352656" y="1101120"/>
                    <a:pt x="2308005" y="1099850"/>
                    <a:pt x="2263355" y="1098580"/>
                  </a:cubicBezTo>
                  <a:cubicBezTo>
                    <a:pt x="2236068" y="1098580"/>
                    <a:pt x="2211262" y="1099850"/>
                    <a:pt x="2183976" y="1099850"/>
                  </a:cubicBezTo>
                  <a:cubicBezTo>
                    <a:pt x="2114520" y="1098580"/>
                    <a:pt x="1923515" y="1099850"/>
                    <a:pt x="1854058" y="1098580"/>
                  </a:cubicBezTo>
                  <a:cubicBezTo>
                    <a:pt x="1804447" y="1097310"/>
                    <a:pt x="812214" y="1106200"/>
                    <a:pt x="762602" y="1104930"/>
                  </a:cubicBezTo>
                  <a:cubicBezTo>
                    <a:pt x="750199" y="1104930"/>
                    <a:pt x="735316" y="1106200"/>
                    <a:pt x="722913" y="1106200"/>
                  </a:cubicBezTo>
                  <a:cubicBezTo>
                    <a:pt x="693146" y="1106200"/>
                    <a:pt x="665859" y="1107470"/>
                    <a:pt x="636092" y="1107470"/>
                  </a:cubicBezTo>
                  <a:cubicBezTo>
                    <a:pt x="561675" y="1107470"/>
                    <a:pt x="489738" y="1106200"/>
                    <a:pt x="415321" y="1104930"/>
                  </a:cubicBezTo>
                  <a:cubicBezTo>
                    <a:pt x="370670" y="1103660"/>
                    <a:pt x="326020" y="1102390"/>
                    <a:pt x="283850" y="1101120"/>
                  </a:cubicBezTo>
                  <a:cubicBezTo>
                    <a:pt x="204471" y="1099850"/>
                    <a:pt x="125092" y="1098580"/>
                    <a:pt x="48260" y="1098580"/>
                  </a:cubicBezTo>
                  <a:cubicBezTo>
                    <a:pt x="38100" y="1098580"/>
                    <a:pt x="29210" y="1098580"/>
                    <a:pt x="19050" y="1097310"/>
                  </a:cubicBezTo>
                  <a:cubicBezTo>
                    <a:pt x="10160" y="1096040"/>
                    <a:pt x="5080" y="1089690"/>
                    <a:pt x="7620" y="1080800"/>
                  </a:cubicBezTo>
                  <a:cubicBezTo>
                    <a:pt x="16510" y="1049093"/>
                    <a:pt x="12700" y="1029388"/>
                    <a:pt x="11430" y="1008894"/>
                  </a:cubicBezTo>
                  <a:cubicBezTo>
                    <a:pt x="10160" y="967119"/>
                    <a:pt x="6350" y="926131"/>
                    <a:pt x="7620" y="884356"/>
                  </a:cubicBezTo>
                  <a:cubicBezTo>
                    <a:pt x="5080" y="832333"/>
                    <a:pt x="0" y="188360"/>
                    <a:pt x="7620" y="135549"/>
                  </a:cubicBezTo>
                  <a:cubicBezTo>
                    <a:pt x="8890" y="125303"/>
                    <a:pt x="7620" y="114268"/>
                    <a:pt x="8890" y="104021"/>
                  </a:cubicBezTo>
                  <a:cubicBezTo>
                    <a:pt x="10160" y="87468"/>
                    <a:pt x="12700" y="69339"/>
                    <a:pt x="13970" y="44450"/>
                  </a:cubicBezTo>
                  <a:cubicBezTo>
                    <a:pt x="13970" y="41910"/>
                    <a:pt x="15240" y="39370"/>
                    <a:pt x="16510" y="38100"/>
                  </a:cubicBezTo>
                  <a:cubicBezTo>
                    <a:pt x="38100" y="35560"/>
                    <a:pt x="63078" y="30480"/>
                    <a:pt x="102767" y="29210"/>
                  </a:cubicBezTo>
                  <a:cubicBezTo>
                    <a:pt x="169743" y="25400"/>
                    <a:pt x="236719" y="22860"/>
                    <a:pt x="306175" y="20320"/>
                  </a:cubicBezTo>
                  <a:cubicBezTo>
                    <a:pt x="353306" y="17780"/>
                    <a:pt x="400437" y="16510"/>
                    <a:pt x="445088" y="13970"/>
                  </a:cubicBezTo>
                  <a:cubicBezTo>
                    <a:pt x="489738" y="11430"/>
                    <a:pt x="536869" y="8890"/>
                    <a:pt x="581520" y="8890"/>
                  </a:cubicBezTo>
                  <a:cubicBezTo>
                    <a:pt x="631131" y="7620"/>
                    <a:pt x="680743" y="10160"/>
                    <a:pt x="730355" y="8890"/>
                  </a:cubicBezTo>
                  <a:cubicBezTo>
                    <a:pt x="792369" y="8890"/>
                    <a:pt x="1916073" y="6350"/>
                    <a:pt x="1978088" y="5080"/>
                  </a:cubicBezTo>
                  <a:cubicBezTo>
                    <a:pt x="2037622" y="3810"/>
                    <a:pt x="2097156" y="2540"/>
                    <a:pt x="2159170" y="2540"/>
                  </a:cubicBezTo>
                  <a:cubicBezTo>
                    <a:pt x="2260874" y="1270"/>
                    <a:pt x="2360098" y="0"/>
                    <a:pt x="2461801" y="0"/>
                  </a:cubicBezTo>
                  <a:cubicBezTo>
                    <a:pt x="2503971" y="0"/>
                    <a:pt x="2548622" y="2540"/>
                    <a:pt x="2590792" y="2540"/>
                  </a:cubicBezTo>
                  <a:cubicBezTo>
                    <a:pt x="2707379" y="3810"/>
                    <a:pt x="2826447" y="5080"/>
                    <a:pt x="2943034" y="7620"/>
                  </a:cubicBezTo>
                  <a:cubicBezTo>
                    <a:pt x="3005049" y="8890"/>
                    <a:pt x="3067064" y="12700"/>
                    <a:pt x="3129078" y="16510"/>
                  </a:cubicBezTo>
                  <a:cubicBezTo>
                    <a:pt x="3143962" y="16510"/>
                    <a:pt x="3158845" y="16510"/>
                    <a:pt x="3171248" y="16510"/>
                  </a:cubicBezTo>
                  <a:cubicBezTo>
                    <a:pt x="3187629" y="17780"/>
                    <a:pt x="3196519" y="20320"/>
                    <a:pt x="3206679" y="21590"/>
                  </a:cubicBezTo>
                  <a:close/>
                  <a:moveTo>
                    <a:pt x="3216839" y="1093500"/>
                  </a:moveTo>
                  <a:cubicBezTo>
                    <a:pt x="3218109" y="1076990"/>
                    <a:pt x="3219379" y="1064290"/>
                    <a:pt x="3219379" y="1051590"/>
                  </a:cubicBezTo>
                  <a:cubicBezTo>
                    <a:pt x="3218109" y="1005741"/>
                    <a:pt x="3216839" y="963966"/>
                    <a:pt x="3216839" y="919037"/>
                  </a:cubicBezTo>
                  <a:cubicBezTo>
                    <a:pt x="3216839" y="898544"/>
                    <a:pt x="3219379" y="878050"/>
                    <a:pt x="3218109" y="857556"/>
                  </a:cubicBezTo>
                  <a:cubicBezTo>
                    <a:pt x="3218109" y="838639"/>
                    <a:pt x="3216839" y="818934"/>
                    <a:pt x="3215569" y="800017"/>
                  </a:cubicBezTo>
                  <a:cubicBezTo>
                    <a:pt x="3210489" y="770852"/>
                    <a:pt x="3199059" y="167078"/>
                    <a:pt x="3199059" y="137914"/>
                  </a:cubicBezTo>
                  <a:cubicBezTo>
                    <a:pt x="3196519" y="113479"/>
                    <a:pt x="3193979" y="88256"/>
                    <a:pt x="3191439" y="63500"/>
                  </a:cubicBezTo>
                  <a:cubicBezTo>
                    <a:pt x="3190169" y="44450"/>
                    <a:pt x="3188899" y="43180"/>
                    <a:pt x="3163806" y="41910"/>
                  </a:cubicBezTo>
                  <a:cubicBezTo>
                    <a:pt x="3156364" y="41910"/>
                    <a:pt x="3151404" y="41910"/>
                    <a:pt x="3143962" y="40640"/>
                  </a:cubicBezTo>
                  <a:cubicBezTo>
                    <a:pt x="3081947" y="36830"/>
                    <a:pt x="3017452" y="31750"/>
                    <a:pt x="2955437" y="30480"/>
                  </a:cubicBezTo>
                  <a:cubicBezTo>
                    <a:pt x="2804122" y="26670"/>
                    <a:pt x="2650326" y="25400"/>
                    <a:pt x="2499010" y="22860"/>
                  </a:cubicBezTo>
                  <a:cubicBezTo>
                    <a:pt x="2476685" y="22860"/>
                    <a:pt x="2451879" y="22860"/>
                    <a:pt x="2429554" y="22860"/>
                  </a:cubicBezTo>
                  <a:cubicBezTo>
                    <a:pt x="2392345" y="22860"/>
                    <a:pt x="2355136" y="22860"/>
                    <a:pt x="2320408" y="22860"/>
                  </a:cubicBezTo>
                  <a:cubicBezTo>
                    <a:pt x="2241030" y="22860"/>
                    <a:pt x="2161651" y="22860"/>
                    <a:pt x="2084753" y="24130"/>
                  </a:cubicBezTo>
                  <a:cubicBezTo>
                    <a:pt x="2017777" y="25400"/>
                    <a:pt x="889112" y="29210"/>
                    <a:pt x="822136" y="29210"/>
                  </a:cubicBezTo>
                  <a:cubicBezTo>
                    <a:pt x="712991" y="29210"/>
                    <a:pt x="603845" y="26670"/>
                    <a:pt x="494699" y="33020"/>
                  </a:cubicBezTo>
                  <a:cubicBezTo>
                    <a:pt x="437646" y="36830"/>
                    <a:pt x="383073" y="36830"/>
                    <a:pt x="328500" y="38100"/>
                  </a:cubicBezTo>
                  <a:cubicBezTo>
                    <a:pt x="234238" y="41910"/>
                    <a:pt x="139976" y="45720"/>
                    <a:pt x="49530" y="50800"/>
                  </a:cubicBezTo>
                  <a:cubicBezTo>
                    <a:pt x="36830" y="50800"/>
                    <a:pt x="34290" y="53340"/>
                    <a:pt x="33020" y="66975"/>
                  </a:cubicBezTo>
                  <a:cubicBezTo>
                    <a:pt x="31750" y="81163"/>
                    <a:pt x="31750" y="95350"/>
                    <a:pt x="30480" y="109538"/>
                  </a:cubicBezTo>
                  <a:cubicBezTo>
                    <a:pt x="29210" y="133185"/>
                    <a:pt x="26670" y="156043"/>
                    <a:pt x="25400" y="179690"/>
                  </a:cubicBezTo>
                  <a:cubicBezTo>
                    <a:pt x="20320" y="204913"/>
                    <a:pt x="26670" y="821298"/>
                    <a:pt x="29210" y="846521"/>
                  </a:cubicBezTo>
                  <a:cubicBezTo>
                    <a:pt x="29210" y="873321"/>
                    <a:pt x="29210" y="900908"/>
                    <a:pt x="30480" y="927708"/>
                  </a:cubicBezTo>
                  <a:cubicBezTo>
                    <a:pt x="30480" y="947413"/>
                    <a:pt x="33020" y="967119"/>
                    <a:pt x="33020" y="986824"/>
                  </a:cubicBezTo>
                  <a:cubicBezTo>
                    <a:pt x="33020" y="1008106"/>
                    <a:pt x="33020" y="1029388"/>
                    <a:pt x="31750" y="1051590"/>
                  </a:cubicBezTo>
                  <a:cubicBezTo>
                    <a:pt x="31750" y="1055400"/>
                    <a:pt x="31750" y="1057940"/>
                    <a:pt x="31750" y="1061750"/>
                  </a:cubicBezTo>
                  <a:cubicBezTo>
                    <a:pt x="31750" y="1071910"/>
                    <a:pt x="35560" y="1075720"/>
                    <a:pt x="44450" y="1075720"/>
                  </a:cubicBezTo>
                  <a:cubicBezTo>
                    <a:pt x="68039" y="1075720"/>
                    <a:pt x="102767" y="1076990"/>
                    <a:pt x="135015" y="1076990"/>
                  </a:cubicBezTo>
                  <a:cubicBezTo>
                    <a:pt x="182146" y="1076990"/>
                    <a:pt x="231757" y="1074450"/>
                    <a:pt x="278889" y="1076990"/>
                  </a:cubicBezTo>
                  <a:cubicBezTo>
                    <a:pt x="355787" y="1080800"/>
                    <a:pt x="432685" y="1083340"/>
                    <a:pt x="509583" y="1082070"/>
                  </a:cubicBezTo>
                  <a:cubicBezTo>
                    <a:pt x="559194" y="1080800"/>
                    <a:pt x="606326" y="1083340"/>
                    <a:pt x="655937" y="1083340"/>
                  </a:cubicBezTo>
                  <a:cubicBezTo>
                    <a:pt x="727874" y="1083340"/>
                    <a:pt x="799811" y="1082070"/>
                    <a:pt x="871748" y="1083340"/>
                  </a:cubicBezTo>
                  <a:cubicBezTo>
                    <a:pt x="978413" y="1084610"/>
                    <a:pt x="2149248" y="1074450"/>
                    <a:pt x="2258394" y="1076990"/>
                  </a:cubicBezTo>
                  <a:cubicBezTo>
                    <a:pt x="2305525" y="1078260"/>
                    <a:pt x="2352656" y="1079530"/>
                    <a:pt x="2397306" y="1079530"/>
                  </a:cubicBezTo>
                  <a:cubicBezTo>
                    <a:pt x="2479165" y="1082070"/>
                    <a:pt x="2558544" y="1078260"/>
                    <a:pt x="2640404" y="1082070"/>
                  </a:cubicBezTo>
                  <a:cubicBezTo>
                    <a:pt x="2707379" y="1084610"/>
                    <a:pt x="2774355" y="1084610"/>
                    <a:pt x="2841331" y="1087150"/>
                  </a:cubicBezTo>
                  <a:cubicBezTo>
                    <a:pt x="2940554" y="1090960"/>
                    <a:pt x="3039777" y="1093500"/>
                    <a:pt x="3139001" y="1094770"/>
                  </a:cubicBezTo>
                  <a:cubicBezTo>
                    <a:pt x="3176209" y="1094770"/>
                    <a:pt x="3196519" y="1093500"/>
                    <a:pt x="3216839" y="1093500"/>
                  </a:cubicBezTo>
                  <a:close/>
                </a:path>
              </a:pathLst>
            </a:custGeom>
            <a:solidFill>
              <a:srgbClr val="2D2D2D"/>
            </a:solidFill>
          </p:spPr>
          <p:txBody>
            <a:bodyPr/>
            <a:lstStyle/>
            <a:p>
              <a:endParaRPr lang="es-MX"/>
            </a:p>
          </p:txBody>
        </p:sp>
      </p:grpSp>
      <p:grpSp>
        <p:nvGrpSpPr>
          <p:cNvPr id="6" name="Group 6"/>
          <p:cNvGrpSpPr/>
          <p:nvPr/>
        </p:nvGrpSpPr>
        <p:grpSpPr>
          <a:xfrm rot="-10800000">
            <a:off x="12316977" y="3450611"/>
            <a:ext cx="4329261" cy="1489053"/>
            <a:chOff x="0" y="0"/>
            <a:chExt cx="3234619" cy="1112550"/>
          </a:xfrm>
        </p:grpSpPr>
        <p:sp>
          <p:nvSpPr>
            <p:cNvPr id="7" name="Freeform 7"/>
            <p:cNvSpPr/>
            <p:nvPr/>
          </p:nvSpPr>
          <p:spPr>
            <a:xfrm>
              <a:off x="10160" y="16510"/>
              <a:ext cx="3211759" cy="1084610"/>
            </a:xfrm>
            <a:custGeom>
              <a:avLst/>
              <a:gdLst/>
              <a:ahLst/>
              <a:cxnLst/>
              <a:rect l="l" t="t" r="r" b="b"/>
              <a:pathLst>
                <a:path w="3211759" h="1084610">
                  <a:moveTo>
                    <a:pt x="3211759" y="1084610"/>
                  </a:moveTo>
                  <a:lnTo>
                    <a:pt x="0" y="1076990"/>
                  </a:lnTo>
                  <a:lnTo>
                    <a:pt x="0" y="389398"/>
                  </a:lnTo>
                  <a:lnTo>
                    <a:pt x="17780" y="19050"/>
                  </a:lnTo>
                  <a:lnTo>
                    <a:pt x="1599472" y="0"/>
                  </a:lnTo>
                  <a:lnTo>
                    <a:pt x="3192709" y="5080"/>
                  </a:lnTo>
                  <a:close/>
                </a:path>
              </a:pathLst>
            </a:custGeom>
            <a:solidFill>
              <a:srgbClr val="A5BAFA"/>
            </a:solidFill>
          </p:spPr>
          <p:txBody>
            <a:bodyPr/>
            <a:lstStyle/>
            <a:p>
              <a:endParaRPr lang="es-MX"/>
            </a:p>
          </p:txBody>
        </p:sp>
        <p:sp>
          <p:nvSpPr>
            <p:cNvPr id="8" name="Freeform 8"/>
            <p:cNvSpPr/>
            <p:nvPr/>
          </p:nvSpPr>
          <p:spPr>
            <a:xfrm>
              <a:off x="-3810" y="0"/>
              <a:ext cx="3240969" cy="1111280"/>
            </a:xfrm>
            <a:custGeom>
              <a:avLst/>
              <a:gdLst/>
              <a:ahLst/>
              <a:cxnLst/>
              <a:rect l="l" t="t" r="r" b="b"/>
              <a:pathLst>
                <a:path w="3240969" h="1111280">
                  <a:moveTo>
                    <a:pt x="3206679" y="21590"/>
                  </a:moveTo>
                  <a:cubicBezTo>
                    <a:pt x="3207949" y="34290"/>
                    <a:pt x="3207949" y="44450"/>
                    <a:pt x="3209219" y="54610"/>
                  </a:cubicBezTo>
                  <a:cubicBezTo>
                    <a:pt x="3211759" y="79586"/>
                    <a:pt x="3213029" y="101656"/>
                    <a:pt x="3215569" y="122938"/>
                  </a:cubicBezTo>
                  <a:cubicBezTo>
                    <a:pt x="3215569" y="153678"/>
                    <a:pt x="3228269" y="759817"/>
                    <a:pt x="3234619" y="790558"/>
                  </a:cubicBezTo>
                  <a:cubicBezTo>
                    <a:pt x="3240969" y="837063"/>
                    <a:pt x="3237159" y="884356"/>
                    <a:pt x="3237159" y="930861"/>
                  </a:cubicBezTo>
                  <a:cubicBezTo>
                    <a:pt x="3237159" y="971848"/>
                    <a:pt x="3238429" y="1009682"/>
                    <a:pt x="3239699" y="1050320"/>
                  </a:cubicBezTo>
                  <a:cubicBezTo>
                    <a:pt x="3239699" y="1071910"/>
                    <a:pt x="3239699" y="1085880"/>
                    <a:pt x="3239699" y="1110010"/>
                  </a:cubicBezTo>
                  <a:cubicBezTo>
                    <a:pt x="3216839" y="1110010"/>
                    <a:pt x="3196519" y="1111280"/>
                    <a:pt x="3171248" y="1110010"/>
                  </a:cubicBezTo>
                  <a:cubicBezTo>
                    <a:pt x="3010010" y="1104930"/>
                    <a:pt x="2846292" y="1111280"/>
                    <a:pt x="2685054" y="1106200"/>
                  </a:cubicBezTo>
                  <a:cubicBezTo>
                    <a:pt x="2588311" y="1102390"/>
                    <a:pt x="2494049" y="1104930"/>
                    <a:pt x="2397306" y="1102390"/>
                  </a:cubicBezTo>
                  <a:cubicBezTo>
                    <a:pt x="2352656" y="1101120"/>
                    <a:pt x="2308005" y="1099850"/>
                    <a:pt x="2263355" y="1098580"/>
                  </a:cubicBezTo>
                  <a:cubicBezTo>
                    <a:pt x="2236068" y="1098580"/>
                    <a:pt x="2211262" y="1099850"/>
                    <a:pt x="2183976" y="1099850"/>
                  </a:cubicBezTo>
                  <a:cubicBezTo>
                    <a:pt x="2114520" y="1098580"/>
                    <a:pt x="1923515" y="1099850"/>
                    <a:pt x="1854058" y="1098580"/>
                  </a:cubicBezTo>
                  <a:cubicBezTo>
                    <a:pt x="1804447" y="1097310"/>
                    <a:pt x="812214" y="1106200"/>
                    <a:pt x="762602" y="1104930"/>
                  </a:cubicBezTo>
                  <a:cubicBezTo>
                    <a:pt x="750199" y="1104930"/>
                    <a:pt x="735316" y="1106200"/>
                    <a:pt x="722913" y="1106200"/>
                  </a:cubicBezTo>
                  <a:cubicBezTo>
                    <a:pt x="693146" y="1106200"/>
                    <a:pt x="665859" y="1107470"/>
                    <a:pt x="636092" y="1107470"/>
                  </a:cubicBezTo>
                  <a:cubicBezTo>
                    <a:pt x="561675" y="1107470"/>
                    <a:pt x="489738" y="1106200"/>
                    <a:pt x="415321" y="1104930"/>
                  </a:cubicBezTo>
                  <a:cubicBezTo>
                    <a:pt x="370670" y="1103660"/>
                    <a:pt x="326020" y="1102390"/>
                    <a:pt x="283850" y="1101120"/>
                  </a:cubicBezTo>
                  <a:cubicBezTo>
                    <a:pt x="204471" y="1099850"/>
                    <a:pt x="125092" y="1098580"/>
                    <a:pt x="48260" y="1098580"/>
                  </a:cubicBezTo>
                  <a:cubicBezTo>
                    <a:pt x="38100" y="1098580"/>
                    <a:pt x="29210" y="1098580"/>
                    <a:pt x="19050" y="1097310"/>
                  </a:cubicBezTo>
                  <a:cubicBezTo>
                    <a:pt x="10160" y="1096040"/>
                    <a:pt x="5080" y="1089690"/>
                    <a:pt x="7620" y="1080800"/>
                  </a:cubicBezTo>
                  <a:cubicBezTo>
                    <a:pt x="16510" y="1049093"/>
                    <a:pt x="12700" y="1029388"/>
                    <a:pt x="11430" y="1008894"/>
                  </a:cubicBezTo>
                  <a:cubicBezTo>
                    <a:pt x="10160" y="967119"/>
                    <a:pt x="6350" y="926131"/>
                    <a:pt x="7620" y="884356"/>
                  </a:cubicBezTo>
                  <a:cubicBezTo>
                    <a:pt x="5080" y="832333"/>
                    <a:pt x="0" y="188360"/>
                    <a:pt x="7620" y="135549"/>
                  </a:cubicBezTo>
                  <a:cubicBezTo>
                    <a:pt x="8890" y="125303"/>
                    <a:pt x="7620" y="114268"/>
                    <a:pt x="8890" y="104021"/>
                  </a:cubicBezTo>
                  <a:cubicBezTo>
                    <a:pt x="10160" y="87468"/>
                    <a:pt x="12700" y="69339"/>
                    <a:pt x="13970" y="44450"/>
                  </a:cubicBezTo>
                  <a:cubicBezTo>
                    <a:pt x="13970" y="41910"/>
                    <a:pt x="15240" y="39370"/>
                    <a:pt x="16510" y="38100"/>
                  </a:cubicBezTo>
                  <a:cubicBezTo>
                    <a:pt x="38100" y="35560"/>
                    <a:pt x="63078" y="30480"/>
                    <a:pt x="102767" y="29210"/>
                  </a:cubicBezTo>
                  <a:cubicBezTo>
                    <a:pt x="169743" y="25400"/>
                    <a:pt x="236719" y="22860"/>
                    <a:pt x="306175" y="20320"/>
                  </a:cubicBezTo>
                  <a:cubicBezTo>
                    <a:pt x="353306" y="17780"/>
                    <a:pt x="400437" y="16510"/>
                    <a:pt x="445088" y="13970"/>
                  </a:cubicBezTo>
                  <a:cubicBezTo>
                    <a:pt x="489738" y="11430"/>
                    <a:pt x="536869" y="8890"/>
                    <a:pt x="581520" y="8890"/>
                  </a:cubicBezTo>
                  <a:cubicBezTo>
                    <a:pt x="631131" y="7620"/>
                    <a:pt x="680743" y="10160"/>
                    <a:pt x="730355" y="8890"/>
                  </a:cubicBezTo>
                  <a:cubicBezTo>
                    <a:pt x="792369" y="8890"/>
                    <a:pt x="1916073" y="6350"/>
                    <a:pt x="1978088" y="5080"/>
                  </a:cubicBezTo>
                  <a:cubicBezTo>
                    <a:pt x="2037622" y="3810"/>
                    <a:pt x="2097156" y="2540"/>
                    <a:pt x="2159170" y="2540"/>
                  </a:cubicBezTo>
                  <a:cubicBezTo>
                    <a:pt x="2260874" y="1270"/>
                    <a:pt x="2360098" y="0"/>
                    <a:pt x="2461801" y="0"/>
                  </a:cubicBezTo>
                  <a:cubicBezTo>
                    <a:pt x="2503971" y="0"/>
                    <a:pt x="2548622" y="2540"/>
                    <a:pt x="2590792" y="2540"/>
                  </a:cubicBezTo>
                  <a:cubicBezTo>
                    <a:pt x="2707379" y="3810"/>
                    <a:pt x="2826447" y="5080"/>
                    <a:pt x="2943034" y="7620"/>
                  </a:cubicBezTo>
                  <a:cubicBezTo>
                    <a:pt x="3005049" y="8890"/>
                    <a:pt x="3067064" y="12700"/>
                    <a:pt x="3129078" y="16510"/>
                  </a:cubicBezTo>
                  <a:cubicBezTo>
                    <a:pt x="3143962" y="16510"/>
                    <a:pt x="3158845" y="16510"/>
                    <a:pt x="3171248" y="16510"/>
                  </a:cubicBezTo>
                  <a:cubicBezTo>
                    <a:pt x="3187629" y="17780"/>
                    <a:pt x="3196519" y="20320"/>
                    <a:pt x="3206679" y="21590"/>
                  </a:cubicBezTo>
                  <a:close/>
                  <a:moveTo>
                    <a:pt x="3216839" y="1093500"/>
                  </a:moveTo>
                  <a:cubicBezTo>
                    <a:pt x="3218109" y="1076990"/>
                    <a:pt x="3219379" y="1064290"/>
                    <a:pt x="3219379" y="1051590"/>
                  </a:cubicBezTo>
                  <a:cubicBezTo>
                    <a:pt x="3218109" y="1005741"/>
                    <a:pt x="3216839" y="963966"/>
                    <a:pt x="3216839" y="919037"/>
                  </a:cubicBezTo>
                  <a:cubicBezTo>
                    <a:pt x="3216839" y="898544"/>
                    <a:pt x="3219379" y="878050"/>
                    <a:pt x="3218109" y="857556"/>
                  </a:cubicBezTo>
                  <a:cubicBezTo>
                    <a:pt x="3218109" y="838639"/>
                    <a:pt x="3216839" y="818934"/>
                    <a:pt x="3215569" y="800017"/>
                  </a:cubicBezTo>
                  <a:cubicBezTo>
                    <a:pt x="3210489" y="770852"/>
                    <a:pt x="3199059" y="167078"/>
                    <a:pt x="3199059" y="137914"/>
                  </a:cubicBezTo>
                  <a:cubicBezTo>
                    <a:pt x="3196519" y="113479"/>
                    <a:pt x="3193979" y="88256"/>
                    <a:pt x="3191439" y="63500"/>
                  </a:cubicBezTo>
                  <a:cubicBezTo>
                    <a:pt x="3190169" y="44450"/>
                    <a:pt x="3188899" y="43180"/>
                    <a:pt x="3163806" y="41910"/>
                  </a:cubicBezTo>
                  <a:cubicBezTo>
                    <a:pt x="3156364" y="41910"/>
                    <a:pt x="3151404" y="41910"/>
                    <a:pt x="3143962" y="40640"/>
                  </a:cubicBezTo>
                  <a:cubicBezTo>
                    <a:pt x="3081947" y="36830"/>
                    <a:pt x="3017452" y="31750"/>
                    <a:pt x="2955437" y="30480"/>
                  </a:cubicBezTo>
                  <a:cubicBezTo>
                    <a:pt x="2804122" y="26670"/>
                    <a:pt x="2650326" y="25400"/>
                    <a:pt x="2499010" y="22860"/>
                  </a:cubicBezTo>
                  <a:cubicBezTo>
                    <a:pt x="2476685" y="22860"/>
                    <a:pt x="2451879" y="22860"/>
                    <a:pt x="2429554" y="22860"/>
                  </a:cubicBezTo>
                  <a:cubicBezTo>
                    <a:pt x="2392345" y="22860"/>
                    <a:pt x="2355136" y="22860"/>
                    <a:pt x="2320408" y="22860"/>
                  </a:cubicBezTo>
                  <a:cubicBezTo>
                    <a:pt x="2241030" y="22860"/>
                    <a:pt x="2161651" y="22860"/>
                    <a:pt x="2084753" y="24130"/>
                  </a:cubicBezTo>
                  <a:cubicBezTo>
                    <a:pt x="2017777" y="25400"/>
                    <a:pt x="889112" y="29210"/>
                    <a:pt x="822136" y="29210"/>
                  </a:cubicBezTo>
                  <a:cubicBezTo>
                    <a:pt x="712991" y="29210"/>
                    <a:pt x="603845" y="26670"/>
                    <a:pt x="494699" y="33020"/>
                  </a:cubicBezTo>
                  <a:cubicBezTo>
                    <a:pt x="437646" y="36830"/>
                    <a:pt x="383073" y="36830"/>
                    <a:pt x="328500" y="38100"/>
                  </a:cubicBezTo>
                  <a:cubicBezTo>
                    <a:pt x="234238" y="41910"/>
                    <a:pt x="139976" y="45720"/>
                    <a:pt x="49530" y="50800"/>
                  </a:cubicBezTo>
                  <a:cubicBezTo>
                    <a:pt x="36830" y="50800"/>
                    <a:pt x="34290" y="53340"/>
                    <a:pt x="33020" y="66975"/>
                  </a:cubicBezTo>
                  <a:cubicBezTo>
                    <a:pt x="31750" y="81163"/>
                    <a:pt x="31750" y="95350"/>
                    <a:pt x="30480" y="109538"/>
                  </a:cubicBezTo>
                  <a:cubicBezTo>
                    <a:pt x="29210" y="133185"/>
                    <a:pt x="26670" y="156043"/>
                    <a:pt x="25400" y="179690"/>
                  </a:cubicBezTo>
                  <a:cubicBezTo>
                    <a:pt x="20320" y="204913"/>
                    <a:pt x="26670" y="821298"/>
                    <a:pt x="29210" y="846521"/>
                  </a:cubicBezTo>
                  <a:cubicBezTo>
                    <a:pt x="29210" y="873321"/>
                    <a:pt x="29210" y="900908"/>
                    <a:pt x="30480" y="927708"/>
                  </a:cubicBezTo>
                  <a:cubicBezTo>
                    <a:pt x="30480" y="947413"/>
                    <a:pt x="33020" y="967119"/>
                    <a:pt x="33020" y="986824"/>
                  </a:cubicBezTo>
                  <a:cubicBezTo>
                    <a:pt x="33020" y="1008106"/>
                    <a:pt x="33020" y="1029388"/>
                    <a:pt x="31750" y="1051590"/>
                  </a:cubicBezTo>
                  <a:cubicBezTo>
                    <a:pt x="31750" y="1055400"/>
                    <a:pt x="31750" y="1057940"/>
                    <a:pt x="31750" y="1061750"/>
                  </a:cubicBezTo>
                  <a:cubicBezTo>
                    <a:pt x="31750" y="1071910"/>
                    <a:pt x="35560" y="1075720"/>
                    <a:pt x="44450" y="1075720"/>
                  </a:cubicBezTo>
                  <a:cubicBezTo>
                    <a:pt x="68039" y="1075720"/>
                    <a:pt x="102767" y="1076990"/>
                    <a:pt x="135015" y="1076990"/>
                  </a:cubicBezTo>
                  <a:cubicBezTo>
                    <a:pt x="182146" y="1076990"/>
                    <a:pt x="231757" y="1074450"/>
                    <a:pt x="278889" y="1076990"/>
                  </a:cubicBezTo>
                  <a:cubicBezTo>
                    <a:pt x="355787" y="1080800"/>
                    <a:pt x="432685" y="1083340"/>
                    <a:pt x="509583" y="1082070"/>
                  </a:cubicBezTo>
                  <a:cubicBezTo>
                    <a:pt x="559194" y="1080800"/>
                    <a:pt x="606326" y="1083340"/>
                    <a:pt x="655937" y="1083340"/>
                  </a:cubicBezTo>
                  <a:cubicBezTo>
                    <a:pt x="727874" y="1083340"/>
                    <a:pt x="799811" y="1082070"/>
                    <a:pt x="871748" y="1083340"/>
                  </a:cubicBezTo>
                  <a:cubicBezTo>
                    <a:pt x="978413" y="1084610"/>
                    <a:pt x="2149248" y="1074450"/>
                    <a:pt x="2258394" y="1076990"/>
                  </a:cubicBezTo>
                  <a:cubicBezTo>
                    <a:pt x="2305525" y="1078260"/>
                    <a:pt x="2352656" y="1079530"/>
                    <a:pt x="2397306" y="1079530"/>
                  </a:cubicBezTo>
                  <a:cubicBezTo>
                    <a:pt x="2479165" y="1082070"/>
                    <a:pt x="2558544" y="1078260"/>
                    <a:pt x="2640404" y="1082070"/>
                  </a:cubicBezTo>
                  <a:cubicBezTo>
                    <a:pt x="2707379" y="1084610"/>
                    <a:pt x="2774355" y="1084610"/>
                    <a:pt x="2841331" y="1087150"/>
                  </a:cubicBezTo>
                  <a:cubicBezTo>
                    <a:pt x="2940554" y="1090960"/>
                    <a:pt x="3039777" y="1093500"/>
                    <a:pt x="3139001" y="1094770"/>
                  </a:cubicBezTo>
                  <a:cubicBezTo>
                    <a:pt x="3176209" y="1094770"/>
                    <a:pt x="3196519" y="1093500"/>
                    <a:pt x="3216839" y="1093500"/>
                  </a:cubicBezTo>
                  <a:close/>
                </a:path>
              </a:pathLst>
            </a:custGeom>
            <a:solidFill>
              <a:srgbClr val="2D2D2D"/>
            </a:solidFill>
          </p:spPr>
          <p:txBody>
            <a:bodyPr/>
            <a:lstStyle/>
            <a:p>
              <a:endParaRPr lang="es-MX"/>
            </a:p>
          </p:txBody>
        </p:sp>
      </p:grpSp>
      <p:grpSp>
        <p:nvGrpSpPr>
          <p:cNvPr id="9" name="Group 9"/>
          <p:cNvGrpSpPr/>
          <p:nvPr/>
        </p:nvGrpSpPr>
        <p:grpSpPr>
          <a:xfrm rot="-10800000">
            <a:off x="12436874" y="5350944"/>
            <a:ext cx="4329261" cy="1489053"/>
            <a:chOff x="0" y="0"/>
            <a:chExt cx="3234619" cy="1112550"/>
          </a:xfrm>
        </p:grpSpPr>
        <p:sp>
          <p:nvSpPr>
            <p:cNvPr id="10" name="Freeform 10"/>
            <p:cNvSpPr/>
            <p:nvPr/>
          </p:nvSpPr>
          <p:spPr>
            <a:xfrm>
              <a:off x="10160" y="16510"/>
              <a:ext cx="3211759" cy="1084610"/>
            </a:xfrm>
            <a:custGeom>
              <a:avLst/>
              <a:gdLst/>
              <a:ahLst/>
              <a:cxnLst/>
              <a:rect l="l" t="t" r="r" b="b"/>
              <a:pathLst>
                <a:path w="3211759" h="1084610">
                  <a:moveTo>
                    <a:pt x="3211759" y="1084610"/>
                  </a:moveTo>
                  <a:lnTo>
                    <a:pt x="0" y="1076990"/>
                  </a:lnTo>
                  <a:lnTo>
                    <a:pt x="0" y="389398"/>
                  </a:lnTo>
                  <a:lnTo>
                    <a:pt x="17780" y="19050"/>
                  </a:lnTo>
                  <a:lnTo>
                    <a:pt x="1599472" y="0"/>
                  </a:lnTo>
                  <a:lnTo>
                    <a:pt x="3192709" y="5080"/>
                  </a:lnTo>
                  <a:close/>
                </a:path>
              </a:pathLst>
            </a:custGeom>
            <a:solidFill>
              <a:srgbClr val="B0CF89"/>
            </a:solidFill>
          </p:spPr>
          <p:txBody>
            <a:bodyPr/>
            <a:lstStyle/>
            <a:p>
              <a:endParaRPr lang="es-MX"/>
            </a:p>
          </p:txBody>
        </p:sp>
        <p:sp>
          <p:nvSpPr>
            <p:cNvPr id="11" name="Freeform 11"/>
            <p:cNvSpPr/>
            <p:nvPr/>
          </p:nvSpPr>
          <p:spPr>
            <a:xfrm>
              <a:off x="-3810" y="0"/>
              <a:ext cx="3240969" cy="1111280"/>
            </a:xfrm>
            <a:custGeom>
              <a:avLst/>
              <a:gdLst/>
              <a:ahLst/>
              <a:cxnLst/>
              <a:rect l="l" t="t" r="r" b="b"/>
              <a:pathLst>
                <a:path w="3240969" h="1111280">
                  <a:moveTo>
                    <a:pt x="3206679" y="21590"/>
                  </a:moveTo>
                  <a:cubicBezTo>
                    <a:pt x="3207949" y="34290"/>
                    <a:pt x="3207949" y="44450"/>
                    <a:pt x="3209219" y="54610"/>
                  </a:cubicBezTo>
                  <a:cubicBezTo>
                    <a:pt x="3211759" y="79586"/>
                    <a:pt x="3213029" y="101656"/>
                    <a:pt x="3215569" y="122938"/>
                  </a:cubicBezTo>
                  <a:cubicBezTo>
                    <a:pt x="3215569" y="153678"/>
                    <a:pt x="3228269" y="759817"/>
                    <a:pt x="3234619" y="790558"/>
                  </a:cubicBezTo>
                  <a:cubicBezTo>
                    <a:pt x="3240969" y="837063"/>
                    <a:pt x="3237159" y="884356"/>
                    <a:pt x="3237159" y="930861"/>
                  </a:cubicBezTo>
                  <a:cubicBezTo>
                    <a:pt x="3237159" y="971848"/>
                    <a:pt x="3238429" y="1009682"/>
                    <a:pt x="3239699" y="1050320"/>
                  </a:cubicBezTo>
                  <a:cubicBezTo>
                    <a:pt x="3239699" y="1071910"/>
                    <a:pt x="3239699" y="1085880"/>
                    <a:pt x="3239699" y="1110010"/>
                  </a:cubicBezTo>
                  <a:cubicBezTo>
                    <a:pt x="3216839" y="1110010"/>
                    <a:pt x="3196519" y="1111280"/>
                    <a:pt x="3171248" y="1110010"/>
                  </a:cubicBezTo>
                  <a:cubicBezTo>
                    <a:pt x="3010010" y="1104930"/>
                    <a:pt x="2846292" y="1111280"/>
                    <a:pt x="2685054" y="1106200"/>
                  </a:cubicBezTo>
                  <a:cubicBezTo>
                    <a:pt x="2588311" y="1102390"/>
                    <a:pt x="2494049" y="1104930"/>
                    <a:pt x="2397306" y="1102390"/>
                  </a:cubicBezTo>
                  <a:cubicBezTo>
                    <a:pt x="2352656" y="1101120"/>
                    <a:pt x="2308005" y="1099850"/>
                    <a:pt x="2263355" y="1098580"/>
                  </a:cubicBezTo>
                  <a:cubicBezTo>
                    <a:pt x="2236068" y="1098580"/>
                    <a:pt x="2211262" y="1099850"/>
                    <a:pt x="2183976" y="1099850"/>
                  </a:cubicBezTo>
                  <a:cubicBezTo>
                    <a:pt x="2114520" y="1098580"/>
                    <a:pt x="1923515" y="1099850"/>
                    <a:pt x="1854058" y="1098580"/>
                  </a:cubicBezTo>
                  <a:cubicBezTo>
                    <a:pt x="1804447" y="1097310"/>
                    <a:pt x="812214" y="1106200"/>
                    <a:pt x="762602" y="1104930"/>
                  </a:cubicBezTo>
                  <a:cubicBezTo>
                    <a:pt x="750199" y="1104930"/>
                    <a:pt x="735316" y="1106200"/>
                    <a:pt x="722913" y="1106200"/>
                  </a:cubicBezTo>
                  <a:cubicBezTo>
                    <a:pt x="693146" y="1106200"/>
                    <a:pt x="665859" y="1107470"/>
                    <a:pt x="636092" y="1107470"/>
                  </a:cubicBezTo>
                  <a:cubicBezTo>
                    <a:pt x="561675" y="1107470"/>
                    <a:pt x="489738" y="1106200"/>
                    <a:pt x="415321" y="1104930"/>
                  </a:cubicBezTo>
                  <a:cubicBezTo>
                    <a:pt x="370670" y="1103660"/>
                    <a:pt x="326020" y="1102390"/>
                    <a:pt x="283850" y="1101120"/>
                  </a:cubicBezTo>
                  <a:cubicBezTo>
                    <a:pt x="204471" y="1099850"/>
                    <a:pt x="125092" y="1098580"/>
                    <a:pt x="48260" y="1098580"/>
                  </a:cubicBezTo>
                  <a:cubicBezTo>
                    <a:pt x="38100" y="1098580"/>
                    <a:pt x="29210" y="1098580"/>
                    <a:pt x="19050" y="1097310"/>
                  </a:cubicBezTo>
                  <a:cubicBezTo>
                    <a:pt x="10160" y="1096040"/>
                    <a:pt x="5080" y="1089690"/>
                    <a:pt x="7620" y="1080800"/>
                  </a:cubicBezTo>
                  <a:cubicBezTo>
                    <a:pt x="16510" y="1049093"/>
                    <a:pt x="12700" y="1029388"/>
                    <a:pt x="11430" y="1008894"/>
                  </a:cubicBezTo>
                  <a:cubicBezTo>
                    <a:pt x="10160" y="967119"/>
                    <a:pt x="6350" y="926131"/>
                    <a:pt x="7620" y="884356"/>
                  </a:cubicBezTo>
                  <a:cubicBezTo>
                    <a:pt x="5080" y="832333"/>
                    <a:pt x="0" y="188360"/>
                    <a:pt x="7620" y="135549"/>
                  </a:cubicBezTo>
                  <a:cubicBezTo>
                    <a:pt x="8890" y="125303"/>
                    <a:pt x="7620" y="114268"/>
                    <a:pt x="8890" y="104021"/>
                  </a:cubicBezTo>
                  <a:cubicBezTo>
                    <a:pt x="10160" y="87468"/>
                    <a:pt x="12700" y="69339"/>
                    <a:pt x="13970" y="44450"/>
                  </a:cubicBezTo>
                  <a:cubicBezTo>
                    <a:pt x="13970" y="41910"/>
                    <a:pt x="15240" y="39370"/>
                    <a:pt x="16510" y="38100"/>
                  </a:cubicBezTo>
                  <a:cubicBezTo>
                    <a:pt x="38100" y="35560"/>
                    <a:pt x="63078" y="30480"/>
                    <a:pt x="102767" y="29210"/>
                  </a:cubicBezTo>
                  <a:cubicBezTo>
                    <a:pt x="169743" y="25400"/>
                    <a:pt x="236719" y="22860"/>
                    <a:pt x="306175" y="20320"/>
                  </a:cubicBezTo>
                  <a:cubicBezTo>
                    <a:pt x="353306" y="17780"/>
                    <a:pt x="400437" y="16510"/>
                    <a:pt x="445088" y="13970"/>
                  </a:cubicBezTo>
                  <a:cubicBezTo>
                    <a:pt x="489738" y="11430"/>
                    <a:pt x="536869" y="8890"/>
                    <a:pt x="581520" y="8890"/>
                  </a:cubicBezTo>
                  <a:cubicBezTo>
                    <a:pt x="631131" y="7620"/>
                    <a:pt x="680743" y="10160"/>
                    <a:pt x="730355" y="8890"/>
                  </a:cubicBezTo>
                  <a:cubicBezTo>
                    <a:pt x="792369" y="8890"/>
                    <a:pt x="1916073" y="6350"/>
                    <a:pt x="1978088" y="5080"/>
                  </a:cubicBezTo>
                  <a:cubicBezTo>
                    <a:pt x="2037622" y="3810"/>
                    <a:pt x="2097156" y="2540"/>
                    <a:pt x="2159170" y="2540"/>
                  </a:cubicBezTo>
                  <a:cubicBezTo>
                    <a:pt x="2260874" y="1270"/>
                    <a:pt x="2360098" y="0"/>
                    <a:pt x="2461801" y="0"/>
                  </a:cubicBezTo>
                  <a:cubicBezTo>
                    <a:pt x="2503971" y="0"/>
                    <a:pt x="2548622" y="2540"/>
                    <a:pt x="2590792" y="2540"/>
                  </a:cubicBezTo>
                  <a:cubicBezTo>
                    <a:pt x="2707379" y="3810"/>
                    <a:pt x="2826447" y="5080"/>
                    <a:pt x="2943034" y="7620"/>
                  </a:cubicBezTo>
                  <a:cubicBezTo>
                    <a:pt x="3005049" y="8890"/>
                    <a:pt x="3067064" y="12700"/>
                    <a:pt x="3129078" y="16510"/>
                  </a:cubicBezTo>
                  <a:cubicBezTo>
                    <a:pt x="3143962" y="16510"/>
                    <a:pt x="3158845" y="16510"/>
                    <a:pt x="3171248" y="16510"/>
                  </a:cubicBezTo>
                  <a:cubicBezTo>
                    <a:pt x="3187629" y="17780"/>
                    <a:pt x="3196519" y="20320"/>
                    <a:pt x="3206679" y="21590"/>
                  </a:cubicBezTo>
                  <a:close/>
                  <a:moveTo>
                    <a:pt x="3216839" y="1093500"/>
                  </a:moveTo>
                  <a:cubicBezTo>
                    <a:pt x="3218109" y="1076990"/>
                    <a:pt x="3219379" y="1064290"/>
                    <a:pt x="3219379" y="1051590"/>
                  </a:cubicBezTo>
                  <a:cubicBezTo>
                    <a:pt x="3218109" y="1005741"/>
                    <a:pt x="3216839" y="963966"/>
                    <a:pt x="3216839" y="919037"/>
                  </a:cubicBezTo>
                  <a:cubicBezTo>
                    <a:pt x="3216839" y="898544"/>
                    <a:pt x="3219379" y="878050"/>
                    <a:pt x="3218109" y="857556"/>
                  </a:cubicBezTo>
                  <a:cubicBezTo>
                    <a:pt x="3218109" y="838639"/>
                    <a:pt x="3216839" y="818934"/>
                    <a:pt x="3215569" y="800017"/>
                  </a:cubicBezTo>
                  <a:cubicBezTo>
                    <a:pt x="3210489" y="770852"/>
                    <a:pt x="3199059" y="167078"/>
                    <a:pt x="3199059" y="137914"/>
                  </a:cubicBezTo>
                  <a:cubicBezTo>
                    <a:pt x="3196519" y="113479"/>
                    <a:pt x="3193979" y="88256"/>
                    <a:pt x="3191439" y="63500"/>
                  </a:cubicBezTo>
                  <a:cubicBezTo>
                    <a:pt x="3190169" y="44450"/>
                    <a:pt x="3188899" y="43180"/>
                    <a:pt x="3163806" y="41910"/>
                  </a:cubicBezTo>
                  <a:cubicBezTo>
                    <a:pt x="3156364" y="41910"/>
                    <a:pt x="3151404" y="41910"/>
                    <a:pt x="3143962" y="40640"/>
                  </a:cubicBezTo>
                  <a:cubicBezTo>
                    <a:pt x="3081947" y="36830"/>
                    <a:pt x="3017452" y="31750"/>
                    <a:pt x="2955437" y="30480"/>
                  </a:cubicBezTo>
                  <a:cubicBezTo>
                    <a:pt x="2804122" y="26670"/>
                    <a:pt x="2650326" y="25400"/>
                    <a:pt x="2499010" y="22860"/>
                  </a:cubicBezTo>
                  <a:cubicBezTo>
                    <a:pt x="2476685" y="22860"/>
                    <a:pt x="2451879" y="22860"/>
                    <a:pt x="2429554" y="22860"/>
                  </a:cubicBezTo>
                  <a:cubicBezTo>
                    <a:pt x="2392345" y="22860"/>
                    <a:pt x="2355136" y="22860"/>
                    <a:pt x="2320408" y="22860"/>
                  </a:cubicBezTo>
                  <a:cubicBezTo>
                    <a:pt x="2241030" y="22860"/>
                    <a:pt x="2161651" y="22860"/>
                    <a:pt x="2084753" y="24130"/>
                  </a:cubicBezTo>
                  <a:cubicBezTo>
                    <a:pt x="2017777" y="25400"/>
                    <a:pt x="889112" y="29210"/>
                    <a:pt x="822136" y="29210"/>
                  </a:cubicBezTo>
                  <a:cubicBezTo>
                    <a:pt x="712991" y="29210"/>
                    <a:pt x="603845" y="26670"/>
                    <a:pt x="494699" y="33020"/>
                  </a:cubicBezTo>
                  <a:cubicBezTo>
                    <a:pt x="437646" y="36830"/>
                    <a:pt x="383073" y="36830"/>
                    <a:pt x="328500" y="38100"/>
                  </a:cubicBezTo>
                  <a:cubicBezTo>
                    <a:pt x="234238" y="41910"/>
                    <a:pt x="139976" y="45720"/>
                    <a:pt x="49530" y="50800"/>
                  </a:cubicBezTo>
                  <a:cubicBezTo>
                    <a:pt x="36830" y="50800"/>
                    <a:pt x="34290" y="53340"/>
                    <a:pt x="33020" y="66975"/>
                  </a:cubicBezTo>
                  <a:cubicBezTo>
                    <a:pt x="31750" y="81163"/>
                    <a:pt x="31750" y="95350"/>
                    <a:pt x="30480" y="109538"/>
                  </a:cubicBezTo>
                  <a:cubicBezTo>
                    <a:pt x="29210" y="133185"/>
                    <a:pt x="26670" y="156043"/>
                    <a:pt x="25400" y="179690"/>
                  </a:cubicBezTo>
                  <a:cubicBezTo>
                    <a:pt x="20320" y="204913"/>
                    <a:pt x="26670" y="821298"/>
                    <a:pt x="29210" y="846521"/>
                  </a:cubicBezTo>
                  <a:cubicBezTo>
                    <a:pt x="29210" y="873321"/>
                    <a:pt x="29210" y="900908"/>
                    <a:pt x="30480" y="927708"/>
                  </a:cubicBezTo>
                  <a:cubicBezTo>
                    <a:pt x="30480" y="947413"/>
                    <a:pt x="33020" y="967119"/>
                    <a:pt x="33020" y="986824"/>
                  </a:cubicBezTo>
                  <a:cubicBezTo>
                    <a:pt x="33020" y="1008106"/>
                    <a:pt x="33020" y="1029388"/>
                    <a:pt x="31750" y="1051590"/>
                  </a:cubicBezTo>
                  <a:cubicBezTo>
                    <a:pt x="31750" y="1055400"/>
                    <a:pt x="31750" y="1057940"/>
                    <a:pt x="31750" y="1061750"/>
                  </a:cubicBezTo>
                  <a:cubicBezTo>
                    <a:pt x="31750" y="1071910"/>
                    <a:pt x="35560" y="1075720"/>
                    <a:pt x="44450" y="1075720"/>
                  </a:cubicBezTo>
                  <a:cubicBezTo>
                    <a:pt x="68039" y="1075720"/>
                    <a:pt x="102767" y="1076990"/>
                    <a:pt x="135015" y="1076990"/>
                  </a:cubicBezTo>
                  <a:cubicBezTo>
                    <a:pt x="182146" y="1076990"/>
                    <a:pt x="231757" y="1074450"/>
                    <a:pt x="278889" y="1076990"/>
                  </a:cubicBezTo>
                  <a:cubicBezTo>
                    <a:pt x="355787" y="1080800"/>
                    <a:pt x="432685" y="1083340"/>
                    <a:pt x="509583" y="1082070"/>
                  </a:cubicBezTo>
                  <a:cubicBezTo>
                    <a:pt x="559194" y="1080800"/>
                    <a:pt x="606326" y="1083340"/>
                    <a:pt x="655937" y="1083340"/>
                  </a:cubicBezTo>
                  <a:cubicBezTo>
                    <a:pt x="727874" y="1083340"/>
                    <a:pt x="799811" y="1082070"/>
                    <a:pt x="871748" y="1083340"/>
                  </a:cubicBezTo>
                  <a:cubicBezTo>
                    <a:pt x="978413" y="1084610"/>
                    <a:pt x="2149248" y="1074450"/>
                    <a:pt x="2258394" y="1076990"/>
                  </a:cubicBezTo>
                  <a:cubicBezTo>
                    <a:pt x="2305525" y="1078260"/>
                    <a:pt x="2352656" y="1079530"/>
                    <a:pt x="2397306" y="1079530"/>
                  </a:cubicBezTo>
                  <a:cubicBezTo>
                    <a:pt x="2479165" y="1082070"/>
                    <a:pt x="2558544" y="1078260"/>
                    <a:pt x="2640404" y="1082070"/>
                  </a:cubicBezTo>
                  <a:cubicBezTo>
                    <a:pt x="2707379" y="1084610"/>
                    <a:pt x="2774355" y="1084610"/>
                    <a:pt x="2841331" y="1087150"/>
                  </a:cubicBezTo>
                  <a:cubicBezTo>
                    <a:pt x="2940554" y="1090960"/>
                    <a:pt x="3039777" y="1093500"/>
                    <a:pt x="3139001" y="1094770"/>
                  </a:cubicBezTo>
                  <a:cubicBezTo>
                    <a:pt x="3176209" y="1094770"/>
                    <a:pt x="3196519" y="1093500"/>
                    <a:pt x="3216839" y="1093500"/>
                  </a:cubicBezTo>
                  <a:close/>
                </a:path>
              </a:pathLst>
            </a:custGeom>
            <a:solidFill>
              <a:srgbClr val="2D2D2D"/>
            </a:solidFill>
          </p:spPr>
          <p:txBody>
            <a:bodyPr/>
            <a:lstStyle/>
            <a:p>
              <a:endParaRPr lang="es-MX"/>
            </a:p>
          </p:txBody>
        </p:sp>
      </p:grpSp>
      <p:grpSp>
        <p:nvGrpSpPr>
          <p:cNvPr id="12" name="Group 12"/>
          <p:cNvGrpSpPr/>
          <p:nvPr/>
        </p:nvGrpSpPr>
        <p:grpSpPr>
          <a:xfrm rot="-10800000">
            <a:off x="11730322" y="7132222"/>
            <a:ext cx="4329261" cy="1489053"/>
            <a:chOff x="0" y="0"/>
            <a:chExt cx="3234619" cy="1112550"/>
          </a:xfrm>
        </p:grpSpPr>
        <p:sp>
          <p:nvSpPr>
            <p:cNvPr id="13" name="Freeform 13"/>
            <p:cNvSpPr/>
            <p:nvPr/>
          </p:nvSpPr>
          <p:spPr>
            <a:xfrm>
              <a:off x="10160" y="16510"/>
              <a:ext cx="3211759" cy="1084610"/>
            </a:xfrm>
            <a:custGeom>
              <a:avLst/>
              <a:gdLst/>
              <a:ahLst/>
              <a:cxnLst/>
              <a:rect l="l" t="t" r="r" b="b"/>
              <a:pathLst>
                <a:path w="3211759" h="1084610">
                  <a:moveTo>
                    <a:pt x="3211759" y="1084610"/>
                  </a:moveTo>
                  <a:lnTo>
                    <a:pt x="0" y="1076990"/>
                  </a:lnTo>
                  <a:lnTo>
                    <a:pt x="0" y="389398"/>
                  </a:lnTo>
                  <a:lnTo>
                    <a:pt x="17780" y="19050"/>
                  </a:lnTo>
                  <a:lnTo>
                    <a:pt x="1599472" y="0"/>
                  </a:lnTo>
                  <a:lnTo>
                    <a:pt x="3192709" y="5080"/>
                  </a:lnTo>
                  <a:close/>
                </a:path>
              </a:pathLst>
            </a:custGeom>
            <a:solidFill>
              <a:srgbClr val="FFBBE6"/>
            </a:solidFill>
          </p:spPr>
          <p:txBody>
            <a:bodyPr/>
            <a:lstStyle/>
            <a:p>
              <a:endParaRPr lang="es-MX"/>
            </a:p>
          </p:txBody>
        </p:sp>
        <p:sp>
          <p:nvSpPr>
            <p:cNvPr id="14" name="Freeform 14"/>
            <p:cNvSpPr/>
            <p:nvPr/>
          </p:nvSpPr>
          <p:spPr>
            <a:xfrm>
              <a:off x="-3810" y="0"/>
              <a:ext cx="3240969" cy="1111280"/>
            </a:xfrm>
            <a:custGeom>
              <a:avLst/>
              <a:gdLst/>
              <a:ahLst/>
              <a:cxnLst/>
              <a:rect l="l" t="t" r="r" b="b"/>
              <a:pathLst>
                <a:path w="3240969" h="1111280">
                  <a:moveTo>
                    <a:pt x="3206679" y="21590"/>
                  </a:moveTo>
                  <a:cubicBezTo>
                    <a:pt x="3207949" y="34290"/>
                    <a:pt x="3207949" y="44450"/>
                    <a:pt x="3209219" y="54610"/>
                  </a:cubicBezTo>
                  <a:cubicBezTo>
                    <a:pt x="3211759" y="79586"/>
                    <a:pt x="3213029" y="101656"/>
                    <a:pt x="3215569" y="122938"/>
                  </a:cubicBezTo>
                  <a:cubicBezTo>
                    <a:pt x="3215569" y="153678"/>
                    <a:pt x="3228269" y="759817"/>
                    <a:pt x="3234619" y="790558"/>
                  </a:cubicBezTo>
                  <a:cubicBezTo>
                    <a:pt x="3240969" y="837063"/>
                    <a:pt x="3237159" y="884356"/>
                    <a:pt x="3237159" y="930861"/>
                  </a:cubicBezTo>
                  <a:cubicBezTo>
                    <a:pt x="3237159" y="971848"/>
                    <a:pt x="3238429" y="1009682"/>
                    <a:pt x="3239699" y="1050320"/>
                  </a:cubicBezTo>
                  <a:cubicBezTo>
                    <a:pt x="3239699" y="1071910"/>
                    <a:pt x="3239699" y="1085880"/>
                    <a:pt x="3239699" y="1110010"/>
                  </a:cubicBezTo>
                  <a:cubicBezTo>
                    <a:pt x="3216839" y="1110010"/>
                    <a:pt x="3196519" y="1111280"/>
                    <a:pt x="3171248" y="1110010"/>
                  </a:cubicBezTo>
                  <a:cubicBezTo>
                    <a:pt x="3010010" y="1104930"/>
                    <a:pt x="2846292" y="1111280"/>
                    <a:pt x="2685054" y="1106200"/>
                  </a:cubicBezTo>
                  <a:cubicBezTo>
                    <a:pt x="2588311" y="1102390"/>
                    <a:pt x="2494049" y="1104930"/>
                    <a:pt x="2397306" y="1102390"/>
                  </a:cubicBezTo>
                  <a:cubicBezTo>
                    <a:pt x="2352656" y="1101120"/>
                    <a:pt x="2308005" y="1099850"/>
                    <a:pt x="2263355" y="1098580"/>
                  </a:cubicBezTo>
                  <a:cubicBezTo>
                    <a:pt x="2236068" y="1098580"/>
                    <a:pt x="2211262" y="1099850"/>
                    <a:pt x="2183976" y="1099850"/>
                  </a:cubicBezTo>
                  <a:cubicBezTo>
                    <a:pt x="2114520" y="1098580"/>
                    <a:pt x="1923515" y="1099850"/>
                    <a:pt x="1854058" y="1098580"/>
                  </a:cubicBezTo>
                  <a:cubicBezTo>
                    <a:pt x="1804447" y="1097310"/>
                    <a:pt x="812214" y="1106200"/>
                    <a:pt x="762602" y="1104930"/>
                  </a:cubicBezTo>
                  <a:cubicBezTo>
                    <a:pt x="750199" y="1104930"/>
                    <a:pt x="735316" y="1106200"/>
                    <a:pt x="722913" y="1106200"/>
                  </a:cubicBezTo>
                  <a:cubicBezTo>
                    <a:pt x="693146" y="1106200"/>
                    <a:pt x="665859" y="1107470"/>
                    <a:pt x="636092" y="1107470"/>
                  </a:cubicBezTo>
                  <a:cubicBezTo>
                    <a:pt x="561675" y="1107470"/>
                    <a:pt x="489738" y="1106200"/>
                    <a:pt x="415321" y="1104930"/>
                  </a:cubicBezTo>
                  <a:cubicBezTo>
                    <a:pt x="370670" y="1103660"/>
                    <a:pt x="326020" y="1102390"/>
                    <a:pt x="283850" y="1101120"/>
                  </a:cubicBezTo>
                  <a:cubicBezTo>
                    <a:pt x="204471" y="1099850"/>
                    <a:pt x="125092" y="1098580"/>
                    <a:pt x="48260" y="1098580"/>
                  </a:cubicBezTo>
                  <a:cubicBezTo>
                    <a:pt x="38100" y="1098580"/>
                    <a:pt x="29210" y="1098580"/>
                    <a:pt x="19050" y="1097310"/>
                  </a:cubicBezTo>
                  <a:cubicBezTo>
                    <a:pt x="10160" y="1096040"/>
                    <a:pt x="5080" y="1089690"/>
                    <a:pt x="7620" y="1080800"/>
                  </a:cubicBezTo>
                  <a:cubicBezTo>
                    <a:pt x="16510" y="1049093"/>
                    <a:pt x="12700" y="1029388"/>
                    <a:pt x="11430" y="1008894"/>
                  </a:cubicBezTo>
                  <a:cubicBezTo>
                    <a:pt x="10160" y="967119"/>
                    <a:pt x="6350" y="926131"/>
                    <a:pt x="7620" y="884356"/>
                  </a:cubicBezTo>
                  <a:cubicBezTo>
                    <a:pt x="5080" y="832333"/>
                    <a:pt x="0" y="188360"/>
                    <a:pt x="7620" y="135549"/>
                  </a:cubicBezTo>
                  <a:cubicBezTo>
                    <a:pt x="8890" y="125303"/>
                    <a:pt x="7620" y="114268"/>
                    <a:pt x="8890" y="104021"/>
                  </a:cubicBezTo>
                  <a:cubicBezTo>
                    <a:pt x="10160" y="87468"/>
                    <a:pt x="12700" y="69339"/>
                    <a:pt x="13970" y="44450"/>
                  </a:cubicBezTo>
                  <a:cubicBezTo>
                    <a:pt x="13970" y="41910"/>
                    <a:pt x="15240" y="39370"/>
                    <a:pt x="16510" y="38100"/>
                  </a:cubicBezTo>
                  <a:cubicBezTo>
                    <a:pt x="38100" y="35560"/>
                    <a:pt x="63078" y="30480"/>
                    <a:pt x="102767" y="29210"/>
                  </a:cubicBezTo>
                  <a:cubicBezTo>
                    <a:pt x="169743" y="25400"/>
                    <a:pt x="236719" y="22860"/>
                    <a:pt x="306175" y="20320"/>
                  </a:cubicBezTo>
                  <a:cubicBezTo>
                    <a:pt x="353306" y="17780"/>
                    <a:pt x="400437" y="16510"/>
                    <a:pt x="445088" y="13970"/>
                  </a:cubicBezTo>
                  <a:cubicBezTo>
                    <a:pt x="489738" y="11430"/>
                    <a:pt x="536869" y="8890"/>
                    <a:pt x="581520" y="8890"/>
                  </a:cubicBezTo>
                  <a:cubicBezTo>
                    <a:pt x="631131" y="7620"/>
                    <a:pt x="680743" y="10160"/>
                    <a:pt x="730355" y="8890"/>
                  </a:cubicBezTo>
                  <a:cubicBezTo>
                    <a:pt x="792369" y="8890"/>
                    <a:pt x="1916073" y="6350"/>
                    <a:pt x="1978088" y="5080"/>
                  </a:cubicBezTo>
                  <a:cubicBezTo>
                    <a:pt x="2037622" y="3810"/>
                    <a:pt x="2097156" y="2540"/>
                    <a:pt x="2159170" y="2540"/>
                  </a:cubicBezTo>
                  <a:cubicBezTo>
                    <a:pt x="2260874" y="1270"/>
                    <a:pt x="2360098" y="0"/>
                    <a:pt x="2461801" y="0"/>
                  </a:cubicBezTo>
                  <a:cubicBezTo>
                    <a:pt x="2503971" y="0"/>
                    <a:pt x="2548622" y="2540"/>
                    <a:pt x="2590792" y="2540"/>
                  </a:cubicBezTo>
                  <a:cubicBezTo>
                    <a:pt x="2707379" y="3810"/>
                    <a:pt x="2826447" y="5080"/>
                    <a:pt x="2943034" y="7620"/>
                  </a:cubicBezTo>
                  <a:cubicBezTo>
                    <a:pt x="3005049" y="8890"/>
                    <a:pt x="3067064" y="12700"/>
                    <a:pt x="3129078" y="16510"/>
                  </a:cubicBezTo>
                  <a:cubicBezTo>
                    <a:pt x="3143962" y="16510"/>
                    <a:pt x="3158845" y="16510"/>
                    <a:pt x="3171248" y="16510"/>
                  </a:cubicBezTo>
                  <a:cubicBezTo>
                    <a:pt x="3187629" y="17780"/>
                    <a:pt x="3196519" y="20320"/>
                    <a:pt x="3206679" y="21590"/>
                  </a:cubicBezTo>
                  <a:close/>
                  <a:moveTo>
                    <a:pt x="3216839" y="1093500"/>
                  </a:moveTo>
                  <a:cubicBezTo>
                    <a:pt x="3218109" y="1076990"/>
                    <a:pt x="3219379" y="1064290"/>
                    <a:pt x="3219379" y="1051590"/>
                  </a:cubicBezTo>
                  <a:cubicBezTo>
                    <a:pt x="3218109" y="1005741"/>
                    <a:pt x="3216839" y="963966"/>
                    <a:pt x="3216839" y="919037"/>
                  </a:cubicBezTo>
                  <a:cubicBezTo>
                    <a:pt x="3216839" y="898544"/>
                    <a:pt x="3219379" y="878050"/>
                    <a:pt x="3218109" y="857556"/>
                  </a:cubicBezTo>
                  <a:cubicBezTo>
                    <a:pt x="3218109" y="838639"/>
                    <a:pt x="3216839" y="818934"/>
                    <a:pt x="3215569" y="800017"/>
                  </a:cubicBezTo>
                  <a:cubicBezTo>
                    <a:pt x="3210489" y="770852"/>
                    <a:pt x="3199059" y="167078"/>
                    <a:pt x="3199059" y="137914"/>
                  </a:cubicBezTo>
                  <a:cubicBezTo>
                    <a:pt x="3196519" y="113479"/>
                    <a:pt x="3193979" y="88256"/>
                    <a:pt x="3191439" y="63500"/>
                  </a:cubicBezTo>
                  <a:cubicBezTo>
                    <a:pt x="3190169" y="44450"/>
                    <a:pt x="3188899" y="43180"/>
                    <a:pt x="3163806" y="41910"/>
                  </a:cubicBezTo>
                  <a:cubicBezTo>
                    <a:pt x="3156364" y="41910"/>
                    <a:pt x="3151404" y="41910"/>
                    <a:pt x="3143962" y="40640"/>
                  </a:cubicBezTo>
                  <a:cubicBezTo>
                    <a:pt x="3081947" y="36830"/>
                    <a:pt x="3017452" y="31750"/>
                    <a:pt x="2955437" y="30480"/>
                  </a:cubicBezTo>
                  <a:cubicBezTo>
                    <a:pt x="2804122" y="26670"/>
                    <a:pt x="2650326" y="25400"/>
                    <a:pt x="2499010" y="22860"/>
                  </a:cubicBezTo>
                  <a:cubicBezTo>
                    <a:pt x="2476685" y="22860"/>
                    <a:pt x="2451879" y="22860"/>
                    <a:pt x="2429554" y="22860"/>
                  </a:cubicBezTo>
                  <a:cubicBezTo>
                    <a:pt x="2392345" y="22860"/>
                    <a:pt x="2355136" y="22860"/>
                    <a:pt x="2320408" y="22860"/>
                  </a:cubicBezTo>
                  <a:cubicBezTo>
                    <a:pt x="2241030" y="22860"/>
                    <a:pt x="2161651" y="22860"/>
                    <a:pt x="2084753" y="24130"/>
                  </a:cubicBezTo>
                  <a:cubicBezTo>
                    <a:pt x="2017777" y="25400"/>
                    <a:pt x="889112" y="29210"/>
                    <a:pt x="822136" y="29210"/>
                  </a:cubicBezTo>
                  <a:cubicBezTo>
                    <a:pt x="712991" y="29210"/>
                    <a:pt x="603845" y="26670"/>
                    <a:pt x="494699" y="33020"/>
                  </a:cubicBezTo>
                  <a:cubicBezTo>
                    <a:pt x="437646" y="36830"/>
                    <a:pt x="383073" y="36830"/>
                    <a:pt x="328500" y="38100"/>
                  </a:cubicBezTo>
                  <a:cubicBezTo>
                    <a:pt x="234238" y="41910"/>
                    <a:pt x="139976" y="45720"/>
                    <a:pt x="49530" y="50800"/>
                  </a:cubicBezTo>
                  <a:cubicBezTo>
                    <a:pt x="36830" y="50800"/>
                    <a:pt x="34290" y="53340"/>
                    <a:pt x="33020" y="66975"/>
                  </a:cubicBezTo>
                  <a:cubicBezTo>
                    <a:pt x="31750" y="81163"/>
                    <a:pt x="31750" y="95350"/>
                    <a:pt x="30480" y="109538"/>
                  </a:cubicBezTo>
                  <a:cubicBezTo>
                    <a:pt x="29210" y="133185"/>
                    <a:pt x="26670" y="156043"/>
                    <a:pt x="25400" y="179690"/>
                  </a:cubicBezTo>
                  <a:cubicBezTo>
                    <a:pt x="20320" y="204913"/>
                    <a:pt x="26670" y="821298"/>
                    <a:pt x="29210" y="846521"/>
                  </a:cubicBezTo>
                  <a:cubicBezTo>
                    <a:pt x="29210" y="873321"/>
                    <a:pt x="29210" y="900908"/>
                    <a:pt x="30480" y="927708"/>
                  </a:cubicBezTo>
                  <a:cubicBezTo>
                    <a:pt x="30480" y="947413"/>
                    <a:pt x="33020" y="967119"/>
                    <a:pt x="33020" y="986824"/>
                  </a:cubicBezTo>
                  <a:cubicBezTo>
                    <a:pt x="33020" y="1008106"/>
                    <a:pt x="33020" y="1029388"/>
                    <a:pt x="31750" y="1051590"/>
                  </a:cubicBezTo>
                  <a:cubicBezTo>
                    <a:pt x="31750" y="1055400"/>
                    <a:pt x="31750" y="1057940"/>
                    <a:pt x="31750" y="1061750"/>
                  </a:cubicBezTo>
                  <a:cubicBezTo>
                    <a:pt x="31750" y="1071910"/>
                    <a:pt x="35560" y="1075720"/>
                    <a:pt x="44450" y="1075720"/>
                  </a:cubicBezTo>
                  <a:cubicBezTo>
                    <a:pt x="68039" y="1075720"/>
                    <a:pt x="102767" y="1076990"/>
                    <a:pt x="135015" y="1076990"/>
                  </a:cubicBezTo>
                  <a:cubicBezTo>
                    <a:pt x="182146" y="1076990"/>
                    <a:pt x="231757" y="1074450"/>
                    <a:pt x="278889" y="1076990"/>
                  </a:cubicBezTo>
                  <a:cubicBezTo>
                    <a:pt x="355787" y="1080800"/>
                    <a:pt x="432685" y="1083340"/>
                    <a:pt x="509583" y="1082070"/>
                  </a:cubicBezTo>
                  <a:cubicBezTo>
                    <a:pt x="559194" y="1080800"/>
                    <a:pt x="606326" y="1083340"/>
                    <a:pt x="655937" y="1083340"/>
                  </a:cubicBezTo>
                  <a:cubicBezTo>
                    <a:pt x="727874" y="1083340"/>
                    <a:pt x="799811" y="1082070"/>
                    <a:pt x="871748" y="1083340"/>
                  </a:cubicBezTo>
                  <a:cubicBezTo>
                    <a:pt x="978413" y="1084610"/>
                    <a:pt x="2149248" y="1074450"/>
                    <a:pt x="2258394" y="1076990"/>
                  </a:cubicBezTo>
                  <a:cubicBezTo>
                    <a:pt x="2305525" y="1078260"/>
                    <a:pt x="2352656" y="1079530"/>
                    <a:pt x="2397306" y="1079530"/>
                  </a:cubicBezTo>
                  <a:cubicBezTo>
                    <a:pt x="2479165" y="1082070"/>
                    <a:pt x="2558544" y="1078260"/>
                    <a:pt x="2640404" y="1082070"/>
                  </a:cubicBezTo>
                  <a:cubicBezTo>
                    <a:pt x="2707379" y="1084610"/>
                    <a:pt x="2774355" y="1084610"/>
                    <a:pt x="2841331" y="1087150"/>
                  </a:cubicBezTo>
                  <a:cubicBezTo>
                    <a:pt x="2940554" y="1090960"/>
                    <a:pt x="3039777" y="1093500"/>
                    <a:pt x="3139001" y="1094770"/>
                  </a:cubicBezTo>
                  <a:cubicBezTo>
                    <a:pt x="3176209" y="1094770"/>
                    <a:pt x="3196519" y="1093500"/>
                    <a:pt x="3216839" y="1093500"/>
                  </a:cubicBezTo>
                  <a:close/>
                </a:path>
              </a:pathLst>
            </a:custGeom>
            <a:solidFill>
              <a:srgbClr val="2D2D2D"/>
            </a:solidFill>
          </p:spPr>
          <p:txBody>
            <a:bodyPr/>
            <a:lstStyle/>
            <a:p>
              <a:endParaRPr lang="es-MX"/>
            </a:p>
          </p:txBody>
        </p:sp>
      </p:grpSp>
      <p:sp>
        <p:nvSpPr>
          <p:cNvPr id="15" name="Freeform 15"/>
          <p:cNvSpPr/>
          <p:nvPr/>
        </p:nvSpPr>
        <p:spPr>
          <a:xfrm>
            <a:off x="7785036" y="3983837"/>
            <a:ext cx="2143268" cy="2207486"/>
          </a:xfrm>
          <a:custGeom>
            <a:avLst/>
            <a:gdLst/>
            <a:ahLst/>
            <a:cxnLst/>
            <a:rect l="l" t="t" r="r" b="b"/>
            <a:pathLst>
              <a:path w="2143268" h="2207486">
                <a:moveTo>
                  <a:pt x="0" y="0"/>
                </a:moveTo>
                <a:lnTo>
                  <a:pt x="2143269" y="0"/>
                </a:lnTo>
                <a:lnTo>
                  <a:pt x="2143269" y="2207486"/>
                </a:lnTo>
                <a:lnTo>
                  <a:pt x="0" y="2207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grpSp>
        <p:nvGrpSpPr>
          <p:cNvPr id="16" name="Group 16"/>
          <p:cNvGrpSpPr/>
          <p:nvPr/>
        </p:nvGrpSpPr>
        <p:grpSpPr>
          <a:xfrm>
            <a:off x="11271242" y="7517205"/>
            <a:ext cx="727248" cy="727248"/>
            <a:chOff x="0" y="0"/>
            <a:chExt cx="969664" cy="969664"/>
          </a:xfrm>
        </p:grpSpPr>
        <p:grpSp>
          <p:nvGrpSpPr>
            <p:cNvPr id="17" name="Group 17"/>
            <p:cNvGrpSpPr/>
            <p:nvPr/>
          </p:nvGrpSpPr>
          <p:grpSpPr>
            <a:xfrm>
              <a:off x="0" y="0"/>
              <a:ext cx="969664" cy="9696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BE6"/>
              </a:solidFill>
              <a:ln w="28575" cap="sq">
                <a:solidFill>
                  <a:srgbClr val="2D2531"/>
                </a:solidFill>
                <a:prstDash val="solid"/>
                <a:miter/>
              </a:ln>
            </p:spPr>
            <p:txBody>
              <a:bodyPr/>
              <a:lstStyle/>
              <a:p>
                <a:endParaRPr lang="es-MX"/>
              </a:p>
            </p:txBody>
          </p:sp>
          <p:sp>
            <p:nvSpPr>
              <p:cNvPr id="19" name="TextBox 19"/>
              <p:cNvSpPr txBox="1"/>
              <p:nvPr/>
            </p:nvSpPr>
            <p:spPr>
              <a:xfrm>
                <a:off x="76200" y="57150"/>
                <a:ext cx="660400" cy="679450"/>
              </a:xfrm>
              <a:prstGeom prst="rect">
                <a:avLst/>
              </a:prstGeom>
            </p:spPr>
            <p:txBody>
              <a:bodyPr lIns="27093" tIns="27093" rIns="27093" bIns="27093" rtlCol="0" anchor="ctr"/>
              <a:lstStyle/>
              <a:p>
                <a:pPr algn="ctr">
                  <a:lnSpc>
                    <a:spcPts val="1418"/>
                  </a:lnSpc>
                </a:pPr>
                <a:endParaRPr/>
              </a:p>
            </p:txBody>
          </p:sp>
        </p:grpSp>
        <p:sp>
          <p:nvSpPr>
            <p:cNvPr id="20" name="TextBox 20"/>
            <p:cNvSpPr txBox="1"/>
            <p:nvPr/>
          </p:nvSpPr>
          <p:spPr>
            <a:xfrm>
              <a:off x="236317" y="-31225"/>
              <a:ext cx="497031" cy="862658"/>
            </a:xfrm>
            <a:prstGeom prst="rect">
              <a:avLst/>
            </a:prstGeom>
          </p:spPr>
          <p:txBody>
            <a:bodyPr lIns="0" tIns="0" rIns="0" bIns="0" rtlCol="0" anchor="t">
              <a:spAutoFit/>
            </a:bodyPr>
            <a:lstStyle/>
            <a:p>
              <a:pPr marL="0" lvl="0" indent="0" algn="ctr">
                <a:lnSpc>
                  <a:spcPts val="5461"/>
                </a:lnSpc>
                <a:spcBef>
                  <a:spcPct val="0"/>
                </a:spcBef>
              </a:pPr>
              <a:r>
                <a:rPr lang="en-US" sz="3901">
                  <a:solidFill>
                    <a:srgbClr val="2D2531"/>
                  </a:solidFill>
                  <a:latin typeface="Archivo Narrow"/>
                  <a:ea typeface="Archivo Narrow"/>
                  <a:cs typeface="Archivo Narrow"/>
                  <a:sym typeface="Archivo Narrow"/>
                </a:rPr>
                <a:t>4</a:t>
              </a:r>
            </a:p>
          </p:txBody>
        </p:sp>
      </p:grpSp>
      <p:grpSp>
        <p:nvGrpSpPr>
          <p:cNvPr id="21" name="Group 21"/>
          <p:cNvGrpSpPr/>
          <p:nvPr/>
        </p:nvGrpSpPr>
        <p:grpSpPr>
          <a:xfrm>
            <a:off x="11797562" y="3902567"/>
            <a:ext cx="727248" cy="727248"/>
            <a:chOff x="0" y="0"/>
            <a:chExt cx="969664" cy="969664"/>
          </a:xfrm>
        </p:grpSpPr>
        <p:grpSp>
          <p:nvGrpSpPr>
            <p:cNvPr id="22" name="Group 22"/>
            <p:cNvGrpSpPr/>
            <p:nvPr/>
          </p:nvGrpSpPr>
          <p:grpSpPr>
            <a:xfrm>
              <a:off x="0" y="0"/>
              <a:ext cx="969664" cy="96966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BAFA"/>
              </a:solidFill>
              <a:ln w="28575" cap="sq">
                <a:solidFill>
                  <a:srgbClr val="2D2531"/>
                </a:solidFill>
                <a:prstDash val="solid"/>
                <a:miter/>
              </a:ln>
            </p:spPr>
            <p:txBody>
              <a:bodyPr/>
              <a:lstStyle/>
              <a:p>
                <a:endParaRPr lang="es-MX"/>
              </a:p>
            </p:txBody>
          </p:sp>
          <p:sp>
            <p:nvSpPr>
              <p:cNvPr id="24" name="TextBox 24"/>
              <p:cNvSpPr txBox="1"/>
              <p:nvPr/>
            </p:nvSpPr>
            <p:spPr>
              <a:xfrm>
                <a:off x="76200" y="57150"/>
                <a:ext cx="660400" cy="679450"/>
              </a:xfrm>
              <a:prstGeom prst="rect">
                <a:avLst/>
              </a:prstGeom>
            </p:spPr>
            <p:txBody>
              <a:bodyPr lIns="27093" tIns="27093" rIns="27093" bIns="27093" rtlCol="0" anchor="ctr"/>
              <a:lstStyle/>
              <a:p>
                <a:pPr algn="ctr">
                  <a:lnSpc>
                    <a:spcPts val="1418"/>
                  </a:lnSpc>
                </a:pPr>
                <a:endParaRPr/>
              </a:p>
            </p:txBody>
          </p:sp>
        </p:grpSp>
        <p:sp>
          <p:nvSpPr>
            <p:cNvPr id="25" name="TextBox 25"/>
            <p:cNvSpPr txBox="1"/>
            <p:nvPr/>
          </p:nvSpPr>
          <p:spPr>
            <a:xfrm>
              <a:off x="236317" y="-31225"/>
              <a:ext cx="497031" cy="862658"/>
            </a:xfrm>
            <a:prstGeom prst="rect">
              <a:avLst/>
            </a:prstGeom>
          </p:spPr>
          <p:txBody>
            <a:bodyPr lIns="0" tIns="0" rIns="0" bIns="0" rtlCol="0" anchor="t">
              <a:spAutoFit/>
            </a:bodyPr>
            <a:lstStyle/>
            <a:p>
              <a:pPr marL="0" lvl="0" indent="0" algn="ctr">
                <a:lnSpc>
                  <a:spcPts val="5461"/>
                </a:lnSpc>
                <a:spcBef>
                  <a:spcPct val="0"/>
                </a:spcBef>
              </a:pPr>
              <a:r>
                <a:rPr lang="en-US" sz="3901">
                  <a:solidFill>
                    <a:srgbClr val="2D2531"/>
                  </a:solidFill>
                  <a:latin typeface="Archivo Narrow"/>
                  <a:ea typeface="Archivo Narrow"/>
                  <a:cs typeface="Archivo Narrow"/>
                  <a:sym typeface="Archivo Narrow"/>
                </a:rPr>
                <a:t>2</a:t>
              </a:r>
            </a:p>
          </p:txBody>
        </p:sp>
      </p:grpSp>
      <p:grpSp>
        <p:nvGrpSpPr>
          <p:cNvPr id="26" name="Group 26"/>
          <p:cNvGrpSpPr/>
          <p:nvPr/>
        </p:nvGrpSpPr>
        <p:grpSpPr>
          <a:xfrm>
            <a:off x="10812163" y="2056725"/>
            <a:ext cx="727248" cy="727248"/>
            <a:chOff x="0" y="0"/>
            <a:chExt cx="969664" cy="969664"/>
          </a:xfrm>
        </p:grpSpPr>
        <p:grpSp>
          <p:nvGrpSpPr>
            <p:cNvPr id="27" name="Group 27"/>
            <p:cNvGrpSpPr/>
            <p:nvPr/>
          </p:nvGrpSpPr>
          <p:grpSpPr>
            <a:xfrm>
              <a:off x="0" y="0"/>
              <a:ext cx="969664" cy="96966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A68"/>
              </a:solidFill>
              <a:ln w="28575" cap="sq">
                <a:solidFill>
                  <a:srgbClr val="2D2531"/>
                </a:solidFill>
                <a:prstDash val="solid"/>
                <a:miter/>
              </a:ln>
            </p:spPr>
            <p:txBody>
              <a:bodyPr/>
              <a:lstStyle/>
              <a:p>
                <a:endParaRPr lang="es-MX"/>
              </a:p>
            </p:txBody>
          </p:sp>
          <p:sp>
            <p:nvSpPr>
              <p:cNvPr id="29" name="TextBox 29"/>
              <p:cNvSpPr txBox="1"/>
              <p:nvPr/>
            </p:nvSpPr>
            <p:spPr>
              <a:xfrm>
                <a:off x="76200" y="57150"/>
                <a:ext cx="660400" cy="679450"/>
              </a:xfrm>
              <a:prstGeom prst="rect">
                <a:avLst/>
              </a:prstGeom>
            </p:spPr>
            <p:txBody>
              <a:bodyPr lIns="27093" tIns="27093" rIns="27093" bIns="27093" rtlCol="0" anchor="ctr"/>
              <a:lstStyle/>
              <a:p>
                <a:pPr algn="ctr">
                  <a:lnSpc>
                    <a:spcPts val="1418"/>
                  </a:lnSpc>
                </a:pPr>
                <a:endParaRPr/>
              </a:p>
            </p:txBody>
          </p:sp>
        </p:grpSp>
        <p:sp>
          <p:nvSpPr>
            <p:cNvPr id="30" name="TextBox 30"/>
            <p:cNvSpPr txBox="1"/>
            <p:nvPr/>
          </p:nvSpPr>
          <p:spPr>
            <a:xfrm>
              <a:off x="236317" y="-31225"/>
              <a:ext cx="497031" cy="862658"/>
            </a:xfrm>
            <a:prstGeom prst="rect">
              <a:avLst/>
            </a:prstGeom>
          </p:spPr>
          <p:txBody>
            <a:bodyPr lIns="0" tIns="0" rIns="0" bIns="0" rtlCol="0" anchor="t">
              <a:spAutoFit/>
            </a:bodyPr>
            <a:lstStyle/>
            <a:p>
              <a:pPr marL="0" lvl="0" indent="0" algn="ctr">
                <a:lnSpc>
                  <a:spcPts val="5461"/>
                </a:lnSpc>
                <a:spcBef>
                  <a:spcPct val="0"/>
                </a:spcBef>
              </a:pPr>
              <a:r>
                <a:rPr lang="en-US" sz="3901">
                  <a:solidFill>
                    <a:srgbClr val="2D2531"/>
                  </a:solidFill>
                  <a:latin typeface="Archivo Narrow"/>
                  <a:ea typeface="Archivo Narrow"/>
                  <a:cs typeface="Archivo Narrow"/>
                  <a:sym typeface="Archivo Narrow"/>
                </a:rPr>
                <a:t>1</a:t>
              </a:r>
            </a:p>
          </p:txBody>
        </p:sp>
      </p:grpSp>
      <p:grpSp>
        <p:nvGrpSpPr>
          <p:cNvPr id="31" name="Group 31"/>
          <p:cNvGrpSpPr/>
          <p:nvPr/>
        </p:nvGrpSpPr>
        <p:grpSpPr>
          <a:xfrm>
            <a:off x="11917458" y="5731846"/>
            <a:ext cx="727248" cy="727248"/>
            <a:chOff x="0" y="0"/>
            <a:chExt cx="969664" cy="969664"/>
          </a:xfrm>
        </p:grpSpPr>
        <p:grpSp>
          <p:nvGrpSpPr>
            <p:cNvPr id="32" name="Group 32"/>
            <p:cNvGrpSpPr/>
            <p:nvPr/>
          </p:nvGrpSpPr>
          <p:grpSpPr>
            <a:xfrm>
              <a:off x="0" y="0"/>
              <a:ext cx="969664" cy="9696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F89"/>
              </a:solidFill>
              <a:ln w="28575" cap="sq">
                <a:solidFill>
                  <a:srgbClr val="2D2531"/>
                </a:solidFill>
                <a:prstDash val="solid"/>
                <a:miter/>
              </a:ln>
            </p:spPr>
            <p:txBody>
              <a:bodyPr/>
              <a:lstStyle/>
              <a:p>
                <a:endParaRPr lang="es-MX"/>
              </a:p>
            </p:txBody>
          </p:sp>
          <p:sp>
            <p:nvSpPr>
              <p:cNvPr id="34" name="TextBox 34"/>
              <p:cNvSpPr txBox="1"/>
              <p:nvPr/>
            </p:nvSpPr>
            <p:spPr>
              <a:xfrm>
                <a:off x="76200" y="57150"/>
                <a:ext cx="660400" cy="679450"/>
              </a:xfrm>
              <a:prstGeom prst="rect">
                <a:avLst/>
              </a:prstGeom>
            </p:spPr>
            <p:txBody>
              <a:bodyPr lIns="27093" tIns="27093" rIns="27093" bIns="27093" rtlCol="0" anchor="ctr"/>
              <a:lstStyle/>
              <a:p>
                <a:pPr algn="ctr">
                  <a:lnSpc>
                    <a:spcPts val="1418"/>
                  </a:lnSpc>
                </a:pPr>
                <a:endParaRPr/>
              </a:p>
            </p:txBody>
          </p:sp>
        </p:grpSp>
        <p:sp>
          <p:nvSpPr>
            <p:cNvPr id="35" name="TextBox 35"/>
            <p:cNvSpPr txBox="1"/>
            <p:nvPr/>
          </p:nvSpPr>
          <p:spPr>
            <a:xfrm>
              <a:off x="236317" y="-31225"/>
              <a:ext cx="497031" cy="862658"/>
            </a:xfrm>
            <a:prstGeom prst="rect">
              <a:avLst/>
            </a:prstGeom>
          </p:spPr>
          <p:txBody>
            <a:bodyPr lIns="0" tIns="0" rIns="0" bIns="0" rtlCol="0" anchor="t">
              <a:spAutoFit/>
            </a:bodyPr>
            <a:lstStyle/>
            <a:p>
              <a:pPr marL="0" lvl="0" indent="0" algn="ctr">
                <a:lnSpc>
                  <a:spcPts val="5461"/>
                </a:lnSpc>
                <a:spcBef>
                  <a:spcPct val="0"/>
                </a:spcBef>
              </a:pPr>
              <a:r>
                <a:rPr lang="en-US" sz="3901">
                  <a:solidFill>
                    <a:srgbClr val="2D2531"/>
                  </a:solidFill>
                  <a:latin typeface="Archivo Narrow"/>
                  <a:ea typeface="Archivo Narrow"/>
                  <a:cs typeface="Archivo Narrow"/>
                  <a:sym typeface="Archivo Narrow"/>
                </a:rPr>
                <a:t>3</a:t>
              </a:r>
            </a:p>
          </p:txBody>
        </p:sp>
      </p:grpSp>
      <p:sp>
        <p:nvSpPr>
          <p:cNvPr id="36" name="TextBox 36"/>
          <p:cNvSpPr txBox="1"/>
          <p:nvPr/>
        </p:nvSpPr>
        <p:spPr>
          <a:xfrm>
            <a:off x="7101932" y="893421"/>
            <a:ext cx="4091205" cy="1059777"/>
          </a:xfrm>
          <a:prstGeom prst="rect">
            <a:avLst/>
          </a:prstGeom>
        </p:spPr>
        <p:txBody>
          <a:bodyPr wrap="square" lIns="0" tIns="0" rIns="0" bIns="0" rtlCol="0" anchor="t">
            <a:spAutoFit/>
          </a:bodyPr>
          <a:lstStyle/>
          <a:p>
            <a:pPr marL="0" lvl="0" indent="0" algn="ctr">
              <a:lnSpc>
                <a:spcPts val="4114"/>
              </a:lnSpc>
            </a:pPr>
            <a:r>
              <a:rPr lang="en-US" sz="3918" dirty="0">
                <a:solidFill>
                  <a:srgbClr val="2D2531"/>
                </a:solidFill>
                <a:latin typeface="Archivo Narrow"/>
                <a:ea typeface="Archivo Narrow"/>
                <a:cs typeface="Archivo Narrow"/>
                <a:sym typeface="Archivo Narrow"/>
              </a:rPr>
              <a:t>CARACTERISTICAS DE UN ALGORITMO</a:t>
            </a:r>
          </a:p>
        </p:txBody>
      </p:sp>
      <p:sp>
        <p:nvSpPr>
          <p:cNvPr id="37" name="Freeform 37"/>
          <p:cNvSpPr/>
          <p:nvPr/>
        </p:nvSpPr>
        <p:spPr>
          <a:xfrm rot="5610660">
            <a:off x="10390264" y="6046372"/>
            <a:ext cx="1053158" cy="1312095"/>
          </a:xfrm>
          <a:custGeom>
            <a:avLst/>
            <a:gdLst/>
            <a:ahLst/>
            <a:cxnLst/>
            <a:rect l="l" t="t" r="r" b="b"/>
            <a:pathLst>
              <a:path w="1053158" h="1312095">
                <a:moveTo>
                  <a:pt x="0" y="0"/>
                </a:moveTo>
                <a:lnTo>
                  <a:pt x="1053158" y="0"/>
                </a:lnTo>
                <a:lnTo>
                  <a:pt x="1053158" y="1312095"/>
                </a:lnTo>
                <a:lnTo>
                  <a:pt x="0" y="1312095"/>
                </a:lnTo>
                <a:lnTo>
                  <a:pt x="0" y="0"/>
                </a:lnTo>
                <a:close/>
              </a:path>
            </a:pathLst>
          </a:custGeom>
          <a:blipFill>
            <a:blip r:embed="rId5">
              <a:extLst>
                <a:ext uri="{96DAC541-7B7A-43D3-8B79-37D633B846F1}">
                  <asvg:svgBlip xmlns:asvg="http://schemas.microsoft.com/office/drawing/2016/SVG/main" r:embed="rId6"/>
                </a:ext>
              </a:extLst>
            </a:blip>
            <a:stretch>
              <a:fillRect l="-302200" t="-76684" r="-728" b="-9594"/>
            </a:stretch>
          </a:blipFill>
        </p:spPr>
        <p:txBody>
          <a:bodyPr/>
          <a:lstStyle/>
          <a:p>
            <a:endParaRPr lang="es-MX"/>
          </a:p>
        </p:txBody>
      </p:sp>
      <p:sp>
        <p:nvSpPr>
          <p:cNvPr id="38" name="Freeform 38"/>
          <p:cNvSpPr/>
          <p:nvPr/>
        </p:nvSpPr>
        <p:spPr>
          <a:xfrm rot="5975999" flipH="1">
            <a:off x="10144273" y="2943752"/>
            <a:ext cx="1092990" cy="1361720"/>
          </a:xfrm>
          <a:custGeom>
            <a:avLst/>
            <a:gdLst/>
            <a:ahLst/>
            <a:cxnLst/>
            <a:rect l="l" t="t" r="r" b="b"/>
            <a:pathLst>
              <a:path w="1092990" h="1361720">
                <a:moveTo>
                  <a:pt x="1092990" y="0"/>
                </a:moveTo>
                <a:lnTo>
                  <a:pt x="0" y="0"/>
                </a:lnTo>
                <a:lnTo>
                  <a:pt x="0" y="1361720"/>
                </a:lnTo>
                <a:lnTo>
                  <a:pt x="1092990" y="1361720"/>
                </a:lnTo>
                <a:lnTo>
                  <a:pt x="1092990" y="0"/>
                </a:lnTo>
                <a:close/>
              </a:path>
            </a:pathLst>
          </a:custGeom>
          <a:blipFill>
            <a:blip r:embed="rId5">
              <a:extLst>
                <a:ext uri="{96DAC541-7B7A-43D3-8B79-37D633B846F1}">
                  <asvg:svgBlip xmlns:asvg="http://schemas.microsoft.com/office/drawing/2016/SVG/main" r:embed="rId6"/>
                </a:ext>
              </a:extLst>
            </a:blip>
            <a:stretch>
              <a:fillRect l="-302200" t="-76684" r="-728" b="-9594"/>
            </a:stretch>
          </a:blipFill>
        </p:spPr>
        <p:txBody>
          <a:bodyPr/>
          <a:lstStyle/>
          <a:p>
            <a:endParaRPr lang="es-MX"/>
          </a:p>
        </p:txBody>
      </p:sp>
      <p:sp>
        <p:nvSpPr>
          <p:cNvPr id="39" name="Freeform 39"/>
          <p:cNvSpPr/>
          <p:nvPr/>
        </p:nvSpPr>
        <p:spPr>
          <a:xfrm rot="-327742">
            <a:off x="10279465" y="4432565"/>
            <a:ext cx="1373442" cy="375980"/>
          </a:xfrm>
          <a:custGeom>
            <a:avLst/>
            <a:gdLst/>
            <a:ahLst/>
            <a:cxnLst/>
            <a:rect l="l" t="t" r="r" b="b"/>
            <a:pathLst>
              <a:path w="1373442" h="375980">
                <a:moveTo>
                  <a:pt x="0" y="0"/>
                </a:moveTo>
                <a:lnTo>
                  <a:pt x="1373442" y="0"/>
                </a:lnTo>
                <a:lnTo>
                  <a:pt x="1373442" y="375980"/>
                </a:lnTo>
                <a:lnTo>
                  <a:pt x="0" y="3759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40" name="Freeform 40"/>
          <p:cNvSpPr/>
          <p:nvPr/>
        </p:nvSpPr>
        <p:spPr>
          <a:xfrm rot="1115020" flipV="1">
            <a:off x="10299229" y="5516591"/>
            <a:ext cx="1455687" cy="398494"/>
          </a:xfrm>
          <a:custGeom>
            <a:avLst/>
            <a:gdLst/>
            <a:ahLst/>
            <a:cxnLst/>
            <a:rect l="l" t="t" r="r" b="b"/>
            <a:pathLst>
              <a:path w="1455687" h="398494">
                <a:moveTo>
                  <a:pt x="0" y="398495"/>
                </a:moveTo>
                <a:lnTo>
                  <a:pt x="1455687" y="398495"/>
                </a:lnTo>
                <a:lnTo>
                  <a:pt x="1455687" y="0"/>
                </a:lnTo>
                <a:lnTo>
                  <a:pt x="0" y="0"/>
                </a:lnTo>
                <a:lnTo>
                  <a:pt x="0" y="398495"/>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41" name="Freeform 41"/>
          <p:cNvSpPr/>
          <p:nvPr/>
        </p:nvSpPr>
        <p:spPr>
          <a:xfrm>
            <a:off x="7785036" y="4143350"/>
            <a:ext cx="2351379" cy="1740020"/>
          </a:xfrm>
          <a:custGeom>
            <a:avLst/>
            <a:gdLst/>
            <a:ahLst/>
            <a:cxnLst/>
            <a:rect l="l" t="t" r="r" b="b"/>
            <a:pathLst>
              <a:path w="2351379" h="1740020">
                <a:moveTo>
                  <a:pt x="0" y="0"/>
                </a:moveTo>
                <a:lnTo>
                  <a:pt x="2351379" y="0"/>
                </a:lnTo>
                <a:lnTo>
                  <a:pt x="2351379" y="1740020"/>
                </a:lnTo>
                <a:lnTo>
                  <a:pt x="0" y="1740020"/>
                </a:lnTo>
                <a:lnTo>
                  <a:pt x="0" y="0"/>
                </a:lnTo>
                <a:close/>
              </a:path>
            </a:pathLst>
          </a:custGeom>
          <a:blipFill>
            <a:blip r:embed="rId9"/>
            <a:stretch>
              <a:fillRect/>
            </a:stretch>
          </a:blipFill>
        </p:spPr>
        <p:txBody>
          <a:bodyPr/>
          <a:lstStyle/>
          <a:p>
            <a:endParaRPr lang="es-MX"/>
          </a:p>
        </p:txBody>
      </p:sp>
      <p:sp>
        <p:nvSpPr>
          <p:cNvPr id="42" name="TextBox 42"/>
          <p:cNvSpPr txBox="1"/>
          <p:nvPr/>
        </p:nvSpPr>
        <p:spPr>
          <a:xfrm>
            <a:off x="11667684" y="2048504"/>
            <a:ext cx="3599955" cy="1004392"/>
          </a:xfrm>
          <a:prstGeom prst="rect">
            <a:avLst/>
          </a:prstGeom>
        </p:spPr>
        <p:txBody>
          <a:bodyPr lIns="0" tIns="0" rIns="0" bIns="0" rtlCol="0" anchor="t">
            <a:spAutoFit/>
          </a:bodyPr>
          <a:lstStyle/>
          <a:p>
            <a:pPr marL="0" lvl="0" indent="0" algn="ctr">
              <a:lnSpc>
                <a:spcPts val="2018"/>
              </a:lnSpc>
            </a:pPr>
            <a:r>
              <a:rPr lang="en-US" sz="1363" b="1">
                <a:solidFill>
                  <a:srgbClr val="2D2531"/>
                </a:solidFill>
                <a:latin typeface="Archivo Narrow Bold"/>
                <a:ea typeface="Archivo Narrow Bold"/>
                <a:cs typeface="Archivo Narrow Bold"/>
                <a:sym typeface="Archivo Narrow Bold"/>
              </a:rPr>
              <a:t>Un algoritmo debe tener un número limitado de pasos y finalizar en algún punto, ya sea mostrando un resultado o deteniéndose al cumplir una condición.</a:t>
            </a:r>
          </a:p>
        </p:txBody>
      </p:sp>
      <p:sp>
        <p:nvSpPr>
          <p:cNvPr id="43" name="TextBox 43"/>
          <p:cNvSpPr txBox="1"/>
          <p:nvPr/>
        </p:nvSpPr>
        <p:spPr>
          <a:xfrm>
            <a:off x="12094975" y="7530452"/>
            <a:ext cx="3599955" cy="755460"/>
          </a:xfrm>
          <a:prstGeom prst="rect">
            <a:avLst/>
          </a:prstGeom>
        </p:spPr>
        <p:txBody>
          <a:bodyPr lIns="0" tIns="0" rIns="0" bIns="0" rtlCol="0" anchor="t">
            <a:spAutoFit/>
          </a:bodyPr>
          <a:lstStyle/>
          <a:p>
            <a:pPr marL="0" lvl="0" indent="0" algn="ctr">
              <a:lnSpc>
                <a:spcPts val="2018"/>
              </a:lnSpc>
            </a:pPr>
            <a:r>
              <a:rPr lang="en-US" sz="1363" b="1">
                <a:solidFill>
                  <a:srgbClr val="2D2531"/>
                </a:solidFill>
                <a:latin typeface="Archivo Narrow Bold"/>
                <a:ea typeface="Archivo Narrow Bold"/>
                <a:cs typeface="Archivo Narrow Bold"/>
                <a:sym typeface="Archivo Narrow Bold"/>
              </a:rPr>
              <a:t>L</a:t>
            </a:r>
            <a:r>
              <a:rPr lang="en-US" sz="1363" b="1" u="none" strike="noStrike">
                <a:solidFill>
                  <a:srgbClr val="2D2531"/>
                </a:solidFill>
                <a:latin typeface="Archivo Narrow Bold"/>
                <a:ea typeface="Archivo Narrow Bold"/>
                <a:cs typeface="Archivo Narrow Bold"/>
                <a:sym typeface="Archivo Narrow Bold"/>
              </a:rPr>
              <a:t>as acciones y decisiones que lo forman están determinadas de antemano, garantizando orden y exactitud en la solución.</a:t>
            </a:r>
          </a:p>
        </p:txBody>
      </p:sp>
      <p:sp>
        <p:nvSpPr>
          <p:cNvPr id="44" name="TextBox 44"/>
          <p:cNvSpPr txBox="1"/>
          <p:nvPr/>
        </p:nvSpPr>
        <p:spPr>
          <a:xfrm>
            <a:off x="12656424" y="3947733"/>
            <a:ext cx="3650367" cy="685036"/>
          </a:xfrm>
          <a:prstGeom prst="rect">
            <a:avLst/>
          </a:prstGeom>
        </p:spPr>
        <p:txBody>
          <a:bodyPr lIns="0" tIns="0" rIns="0" bIns="0" rtlCol="0" anchor="t">
            <a:spAutoFit/>
          </a:bodyPr>
          <a:lstStyle/>
          <a:p>
            <a:pPr marL="0" lvl="0" indent="0" algn="ctr">
              <a:lnSpc>
                <a:spcPts val="1849"/>
              </a:lnSpc>
              <a:spcBef>
                <a:spcPct val="0"/>
              </a:spcBef>
            </a:pPr>
            <a:r>
              <a:rPr lang="en-US" sz="1249" b="1">
                <a:solidFill>
                  <a:srgbClr val="2D2531"/>
                </a:solidFill>
                <a:latin typeface="Archivo Narrow Bold"/>
                <a:ea typeface="Archivo Narrow Bold"/>
                <a:cs typeface="Archivo Narrow Bold"/>
                <a:sym typeface="Archivo Narrow Bold"/>
              </a:rPr>
              <a:t>Un</a:t>
            </a:r>
            <a:r>
              <a:rPr lang="en-US" sz="1249" b="1" u="none" strike="noStrike">
                <a:solidFill>
                  <a:srgbClr val="2D2531"/>
                </a:solidFill>
                <a:latin typeface="Archivo Narrow Bold"/>
                <a:ea typeface="Archivo Narrow Bold"/>
                <a:cs typeface="Archivo Narrow Bold"/>
                <a:sym typeface="Archivo Narrow Bold"/>
              </a:rPr>
              <a:t> diagrama debe ser concreto para que cualquier persona o computadora pueda seguirlo paso a paso, sin dudas ni interpretaciones distintas.</a:t>
            </a:r>
          </a:p>
        </p:txBody>
      </p:sp>
      <p:sp>
        <p:nvSpPr>
          <p:cNvPr id="45" name="TextBox 45"/>
          <p:cNvSpPr txBox="1"/>
          <p:nvPr/>
        </p:nvSpPr>
        <p:spPr>
          <a:xfrm>
            <a:off x="12776321" y="5824110"/>
            <a:ext cx="3650367" cy="877257"/>
          </a:xfrm>
          <a:prstGeom prst="rect">
            <a:avLst/>
          </a:prstGeom>
        </p:spPr>
        <p:txBody>
          <a:bodyPr lIns="0" tIns="0" rIns="0" bIns="0" rtlCol="0" anchor="t">
            <a:spAutoFit/>
          </a:bodyPr>
          <a:lstStyle/>
          <a:p>
            <a:pPr marL="0" lvl="0" indent="0" algn="ctr">
              <a:lnSpc>
                <a:spcPts val="2354"/>
              </a:lnSpc>
              <a:spcBef>
                <a:spcPct val="0"/>
              </a:spcBef>
            </a:pPr>
            <a:r>
              <a:rPr lang="en-US" sz="1590" b="1" u="none" strike="noStrike">
                <a:solidFill>
                  <a:srgbClr val="2D2531"/>
                </a:solidFill>
                <a:latin typeface="Archivo Narrow Bold"/>
                <a:ea typeface="Archivo Narrow Bold"/>
                <a:cs typeface="Archivo Narrow Bold"/>
                <a:sym typeface="Archivo Narrow Bold"/>
              </a:rPr>
              <a:t> Debe tener reglas claras y resultados predecibles, no depender de suposiciones ni interpretaciones libres.</a:t>
            </a:r>
          </a:p>
        </p:txBody>
      </p:sp>
      <p:sp>
        <p:nvSpPr>
          <p:cNvPr id="46" name="TextBox 46"/>
          <p:cNvSpPr txBox="1"/>
          <p:nvPr/>
        </p:nvSpPr>
        <p:spPr>
          <a:xfrm>
            <a:off x="12356351" y="1752353"/>
            <a:ext cx="2103656" cy="304372"/>
          </a:xfrm>
          <a:prstGeom prst="rect">
            <a:avLst/>
          </a:prstGeom>
        </p:spPr>
        <p:txBody>
          <a:bodyPr lIns="0" tIns="0" rIns="0" bIns="0" rtlCol="0" anchor="t">
            <a:spAutoFit/>
          </a:bodyPr>
          <a:lstStyle/>
          <a:p>
            <a:pPr marL="0" lvl="0" indent="0" algn="ctr">
              <a:lnSpc>
                <a:spcPts val="2052"/>
              </a:lnSpc>
              <a:spcBef>
                <a:spcPct val="0"/>
              </a:spcBef>
            </a:pPr>
            <a:r>
              <a:rPr lang="en-US" sz="2503">
                <a:solidFill>
                  <a:srgbClr val="2D2531"/>
                </a:solidFill>
                <a:latin typeface="Archivo Narrow"/>
                <a:ea typeface="Archivo Narrow"/>
                <a:cs typeface="Archivo Narrow"/>
                <a:sym typeface="Archivo Narrow"/>
              </a:rPr>
              <a:t>FINITO</a:t>
            </a:r>
          </a:p>
        </p:txBody>
      </p:sp>
      <p:sp>
        <p:nvSpPr>
          <p:cNvPr id="47" name="TextBox 47"/>
          <p:cNvSpPr txBox="1"/>
          <p:nvPr/>
        </p:nvSpPr>
        <p:spPr>
          <a:xfrm>
            <a:off x="12956876" y="3637299"/>
            <a:ext cx="3049464" cy="304372"/>
          </a:xfrm>
          <a:prstGeom prst="rect">
            <a:avLst/>
          </a:prstGeom>
        </p:spPr>
        <p:txBody>
          <a:bodyPr lIns="0" tIns="0" rIns="0" bIns="0" rtlCol="0" anchor="t">
            <a:spAutoFit/>
          </a:bodyPr>
          <a:lstStyle/>
          <a:p>
            <a:pPr marL="0" lvl="0" indent="0" algn="ctr">
              <a:lnSpc>
                <a:spcPts val="2052"/>
              </a:lnSpc>
              <a:spcBef>
                <a:spcPct val="0"/>
              </a:spcBef>
            </a:pPr>
            <a:r>
              <a:rPr lang="en-US" sz="2503">
                <a:solidFill>
                  <a:srgbClr val="2D2531"/>
                </a:solidFill>
                <a:latin typeface="Archivo Narrow"/>
                <a:ea typeface="Archivo Narrow"/>
                <a:cs typeface="Archivo Narrow"/>
                <a:sym typeface="Archivo Narrow"/>
              </a:rPr>
              <a:t>CONCRETO</a:t>
            </a:r>
          </a:p>
        </p:txBody>
      </p:sp>
      <p:sp>
        <p:nvSpPr>
          <p:cNvPr id="48" name="TextBox 48"/>
          <p:cNvSpPr txBox="1"/>
          <p:nvPr/>
        </p:nvSpPr>
        <p:spPr>
          <a:xfrm>
            <a:off x="13349602" y="5422860"/>
            <a:ext cx="2503805" cy="304372"/>
          </a:xfrm>
          <a:prstGeom prst="rect">
            <a:avLst/>
          </a:prstGeom>
        </p:spPr>
        <p:txBody>
          <a:bodyPr lIns="0" tIns="0" rIns="0" bIns="0" rtlCol="0" anchor="t">
            <a:spAutoFit/>
          </a:bodyPr>
          <a:lstStyle/>
          <a:p>
            <a:pPr marL="0" lvl="0" indent="0" algn="ctr">
              <a:lnSpc>
                <a:spcPts val="2052"/>
              </a:lnSpc>
              <a:spcBef>
                <a:spcPct val="0"/>
              </a:spcBef>
            </a:pPr>
            <a:r>
              <a:rPr lang="en-US" sz="2503">
                <a:solidFill>
                  <a:srgbClr val="2D2531"/>
                </a:solidFill>
                <a:latin typeface="Archivo Narrow"/>
                <a:ea typeface="Archivo Narrow"/>
                <a:cs typeface="Archivo Narrow"/>
                <a:sym typeface="Archivo Narrow"/>
              </a:rPr>
              <a:t>DEF</a:t>
            </a:r>
            <a:r>
              <a:rPr lang="en-US" sz="2503" u="none" strike="noStrike">
                <a:solidFill>
                  <a:srgbClr val="2D2531"/>
                </a:solidFill>
                <a:latin typeface="Archivo Narrow"/>
                <a:ea typeface="Archivo Narrow"/>
                <a:cs typeface="Archivo Narrow"/>
                <a:sym typeface="Archivo Narrow"/>
              </a:rPr>
              <a:t>INIDO </a:t>
            </a:r>
          </a:p>
        </p:txBody>
      </p:sp>
      <p:sp>
        <p:nvSpPr>
          <p:cNvPr id="49" name="TextBox 49"/>
          <p:cNvSpPr txBox="1"/>
          <p:nvPr/>
        </p:nvSpPr>
        <p:spPr>
          <a:xfrm>
            <a:off x="12443102" y="7229115"/>
            <a:ext cx="2938845" cy="304372"/>
          </a:xfrm>
          <a:prstGeom prst="rect">
            <a:avLst/>
          </a:prstGeom>
        </p:spPr>
        <p:txBody>
          <a:bodyPr lIns="0" tIns="0" rIns="0" bIns="0" rtlCol="0" anchor="t">
            <a:spAutoFit/>
          </a:bodyPr>
          <a:lstStyle/>
          <a:p>
            <a:pPr marL="0" lvl="0" indent="0" algn="ctr">
              <a:lnSpc>
                <a:spcPts val="2052"/>
              </a:lnSpc>
              <a:spcBef>
                <a:spcPct val="0"/>
              </a:spcBef>
            </a:pPr>
            <a:r>
              <a:rPr lang="en-US" sz="2503">
                <a:solidFill>
                  <a:srgbClr val="2D2531"/>
                </a:solidFill>
                <a:latin typeface="Archivo Narrow"/>
                <a:ea typeface="Archivo Narrow"/>
                <a:cs typeface="Archivo Narrow"/>
                <a:sym typeface="Archivo Narrow"/>
              </a:rPr>
              <a:t>PRECISO</a:t>
            </a:r>
          </a:p>
        </p:txBody>
      </p:sp>
      <p:grpSp>
        <p:nvGrpSpPr>
          <p:cNvPr id="50" name="Group 50"/>
          <p:cNvGrpSpPr/>
          <p:nvPr/>
        </p:nvGrpSpPr>
        <p:grpSpPr>
          <a:xfrm rot="-10800000">
            <a:off x="2854476" y="1856305"/>
            <a:ext cx="4329261" cy="1489053"/>
            <a:chOff x="0" y="0"/>
            <a:chExt cx="3234619" cy="1112550"/>
          </a:xfrm>
        </p:grpSpPr>
        <p:sp>
          <p:nvSpPr>
            <p:cNvPr id="51" name="Freeform 51"/>
            <p:cNvSpPr/>
            <p:nvPr/>
          </p:nvSpPr>
          <p:spPr>
            <a:xfrm>
              <a:off x="10160" y="16510"/>
              <a:ext cx="3211759" cy="1084610"/>
            </a:xfrm>
            <a:custGeom>
              <a:avLst/>
              <a:gdLst/>
              <a:ahLst/>
              <a:cxnLst/>
              <a:rect l="l" t="t" r="r" b="b"/>
              <a:pathLst>
                <a:path w="3211759" h="1084610">
                  <a:moveTo>
                    <a:pt x="3211759" y="1084610"/>
                  </a:moveTo>
                  <a:lnTo>
                    <a:pt x="0" y="1076990"/>
                  </a:lnTo>
                  <a:lnTo>
                    <a:pt x="0" y="389398"/>
                  </a:lnTo>
                  <a:lnTo>
                    <a:pt x="17780" y="19050"/>
                  </a:lnTo>
                  <a:lnTo>
                    <a:pt x="1599472" y="0"/>
                  </a:lnTo>
                  <a:lnTo>
                    <a:pt x="3192709" y="5080"/>
                  </a:lnTo>
                  <a:close/>
                </a:path>
              </a:pathLst>
            </a:custGeom>
            <a:solidFill>
              <a:srgbClr val="FFBBE6"/>
            </a:solidFill>
          </p:spPr>
          <p:txBody>
            <a:bodyPr/>
            <a:lstStyle/>
            <a:p>
              <a:endParaRPr lang="es-MX"/>
            </a:p>
          </p:txBody>
        </p:sp>
        <p:sp>
          <p:nvSpPr>
            <p:cNvPr id="52" name="Freeform 52"/>
            <p:cNvSpPr/>
            <p:nvPr/>
          </p:nvSpPr>
          <p:spPr>
            <a:xfrm>
              <a:off x="-3810" y="0"/>
              <a:ext cx="3240969" cy="1111280"/>
            </a:xfrm>
            <a:custGeom>
              <a:avLst/>
              <a:gdLst/>
              <a:ahLst/>
              <a:cxnLst/>
              <a:rect l="l" t="t" r="r" b="b"/>
              <a:pathLst>
                <a:path w="3240969" h="1111280">
                  <a:moveTo>
                    <a:pt x="3206679" y="21590"/>
                  </a:moveTo>
                  <a:cubicBezTo>
                    <a:pt x="3207949" y="34290"/>
                    <a:pt x="3207949" y="44450"/>
                    <a:pt x="3209219" y="54610"/>
                  </a:cubicBezTo>
                  <a:cubicBezTo>
                    <a:pt x="3211759" y="79586"/>
                    <a:pt x="3213029" y="101656"/>
                    <a:pt x="3215569" y="122938"/>
                  </a:cubicBezTo>
                  <a:cubicBezTo>
                    <a:pt x="3215569" y="153678"/>
                    <a:pt x="3228269" y="759817"/>
                    <a:pt x="3234619" y="790558"/>
                  </a:cubicBezTo>
                  <a:cubicBezTo>
                    <a:pt x="3240969" y="837063"/>
                    <a:pt x="3237159" y="884356"/>
                    <a:pt x="3237159" y="930861"/>
                  </a:cubicBezTo>
                  <a:cubicBezTo>
                    <a:pt x="3237159" y="971848"/>
                    <a:pt x="3238429" y="1009682"/>
                    <a:pt x="3239699" y="1050320"/>
                  </a:cubicBezTo>
                  <a:cubicBezTo>
                    <a:pt x="3239699" y="1071910"/>
                    <a:pt x="3239699" y="1085880"/>
                    <a:pt x="3239699" y="1110010"/>
                  </a:cubicBezTo>
                  <a:cubicBezTo>
                    <a:pt x="3216839" y="1110010"/>
                    <a:pt x="3196519" y="1111280"/>
                    <a:pt x="3171248" y="1110010"/>
                  </a:cubicBezTo>
                  <a:cubicBezTo>
                    <a:pt x="3010010" y="1104930"/>
                    <a:pt x="2846292" y="1111280"/>
                    <a:pt x="2685054" y="1106200"/>
                  </a:cubicBezTo>
                  <a:cubicBezTo>
                    <a:pt x="2588311" y="1102390"/>
                    <a:pt x="2494049" y="1104930"/>
                    <a:pt x="2397306" y="1102390"/>
                  </a:cubicBezTo>
                  <a:cubicBezTo>
                    <a:pt x="2352656" y="1101120"/>
                    <a:pt x="2308005" y="1099850"/>
                    <a:pt x="2263355" y="1098580"/>
                  </a:cubicBezTo>
                  <a:cubicBezTo>
                    <a:pt x="2236068" y="1098580"/>
                    <a:pt x="2211262" y="1099850"/>
                    <a:pt x="2183976" y="1099850"/>
                  </a:cubicBezTo>
                  <a:cubicBezTo>
                    <a:pt x="2114520" y="1098580"/>
                    <a:pt x="1923515" y="1099850"/>
                    <a:pt x="1854058" y="1098580"/>
                  </a:cubicBezTo>
                  <a:cubicBezTo>
                    <a:pt x="1804447" y="1097310"/>
                    <a:pt x="812214" y="1106200"/>
                    <a:pt x="762602" y="1104930"/>
                  </a:cubicBezTo>
                  <a:cubicBezTo>
                    <a:pt x="750199" y="1104930"/>
                    <a:pt x="735316" y="1106200"/>
                    <a:pt x="722913" y="1106200"/>
                  </a:cubicBezTo>
                  <a:cubicBezTo>
                    <a:pt x="693146" y="1106200"/>
                    <a:pt x="665859" y="1107470"/>
                    <a:pt x="636092" y="1107470"/>
                  </a:cubicBezTo>
                  <a:cubicBezTo>
                    <a:pt x="561675" y="1107470"/>
                    <a:pt x="489738" y="1106200"/>
                    <a:pt x="415321" y="1104930"/>
                  </a:cubicBezTo>
                  <a:cubicBezTo>
                    <a:pt x="370670" y="1103660"/>
                    <a:pt x="326020" y="1102390"/>
                    <a:pt x="283850" y="1101120"/>
                  </a:cubicBezTo>
                  <a:cubicBezTo>
                    <a:pt x="204471" y="1099850"/>
                    <a:pt x="125092" y="1098580"/>
                    <a:pt x="48260" y="1098580"/>
                  </a:cubicBezTo>
                  <a:cubicBezTo>
                    <a:pt x="38100" y="1098580"/>
                    <a:pt x="29210" y="1098580"/>
                    <a:pt x="19050" y="1097310"/>
                  </a:cubicBezTo>
                  <a:cubicBezTo>
                    <a:pt x="10160" y="1096040"/>
                    <a:pt x="5080" y="1089690"/>
                    <a:pt x="7620" y="1080800"/>
                  </a:cubicBezTo>
                  <a:cubicBezTo>
                    <a:pt x="16510" y="1049093"/>
                    <a:pt x="12700" y="1029388"/>
                    <a:pt x="11430" y="1008894"/>
                  </a:cubicBezTo>
                  <a:cubicBezTo>
                    <a:pt x="10160" y="967119"/>
                    <a:pt x="6350" y="926131"/>
                    <a:pt x="7620" y="884356"/>
                  </a:cubicBezTo>
                  <a:cubicBezTo>
                    <a:pt x="5080" y="832333"/>
                    <a:pt x="0" y="188360"/>
                    <a:pt x="7620" y="135549"/>
                  </a:cubicBezTo>
                  <a:cubicBezTo>
                    <a:pt x="8890" y="125303"/>
                    <a:pt x="7620" y="114268"/>
                    <a:pt x="8890" y="104021"/>
                  </a:cubicBezTo>
                  <a:cubicBezTo>
                    <a:pt x="10160" y="87468"/>
                    <a:pt x="12700" y="69339"/>
                    <a:pt x="13970" y="44450"/>
                  </a:cubicBezTo>
                  <a:cubicBezTo>
                    <a:pt x="13970" y="41910"/>
                    <a:pt x="15240" y="39370"/>
                    <a:pt x="16510" y="38100"/>
                  </a:cubicBezTo>
                  <a:cubicBezTo>
                    <a:pt x="38100" y="35560"/>
                    <a:pt x="63078" y="30480"/>
                    <a:pt x="102767" y="29210"/>
                  </a:cubicBezTo>
                  <a:cubicBezTo>
                    <a:pt x="169743" y="25400"/>
                    <a:pt x="236719" y="22860"/>
                    <a:pt x="306175" y="20320"/>
                  </a:cubicBezTo>
                  <a:cubicBezTo>
                    <a:pt x="353306" y="17780"/>
                    <a:pt x="400437" y="16510"/>
                    <a:pt x="445088" y="13970"/>
                  </a:cubicBezTo>
                  <a:cubicBezTo>
                    <a:pt x="489738" y="11430"/>
                    <a:pt x="536869" y="8890"/>
                    <a:pt x="581520" y="8890"/>
                  </a:cubicBezTo>
                  <a:cubicBezTo>
                    <a:pt x="631131" y="7620"/>
                    <a:pt x="680743" y="10160"/>
                    <a:pt x="730355" y="8890"/>
                  </a:cubicBezTo>
                  <a:cubicBezTo>
                    <a:pt x="792369" y="8890"/>
                    <a:pt x="1916073" y="6350"/>
                    <a:pt x="1978088" y="5080"/>
                  </a:cubicBezTo>
                  <a:cubicBezTo>
                    <a:pt x="2037622" y="3810"/>
                    <a:pt x="2097156" y="2540"/>
                    <a:pt x="2159170" y="2540"/>
                  </a:cubicBezTo>
                  <a:cubicBezTo>
                    <a:pt x="2260874" y="1270"/>
                    <a:pt x="2360098" y="0"/>
                    <a:pt x="2461801" y="0"/>
                  </a:cubicBezTo>
                  <a:cubicBezTo>
                    <a:pt x="2503971" y="0"/>
                    <a:pt x="2548622" y="2540"/>
                    <a:pt x="2590792" y="2540"/>
                  </a:cubicBezTo>
                  <a:cubicBezTo>
                    <a:pt x="2707379" y="3810"/>
                    <a:pt x="2826447" y="5080"/>
                    <a:pt x="2943034" y="7620"/>
                  </a:cubicBezTo>
                  <a:cubicBezTo>
                    <a:pt x="3005049" y="8890"/>
                    <a:pt x="3067064" y="12700"/>
                    <a:pt x="3129078" y="16510"/>
                  </a:cubicBezTo>
                  <a:cubicBezTo>
                    <a:pt x="3143962" y="16510"/>
                    <a:pt x="3158845" y="16510"/>
                    <a:pt x="3171248" y="16510"/>
                  </a:cubicBezTo>
                  <a:cubicBezTo>
                    <a:pt x="3187629" y="17780"/>
                    <a:pt x="3196519" y="20320"/>
                    <a:pt x="3206679" y="21590"/>
                  </a:cubicBezTo>
                  <a:close/>
                  <a:moveTo>
                    <a:pt x="3216839" y="1093500"/>
                  </a:moveTo>
                  <a:cubicBezTo>
                    <a:pt x="3218109" y="1076990"/>
                    <a:pt x="3219379" y="1064290"/>
                    <a:pt x="3219379" y="1051590"/>
                  </a:cubicBezTo>
                  <a:cubicBezTo>
                    <a:pt x="3218109" y="1005741"/>
                    <a:pt x="3216839" y="963966"/>
                    <a:pt x="3216839" y="919037"/>
                  </a:cubicBezTo>
                  <a:cubicBezTo>
                    <a:pt x="3216839" y="898544"/>
                    <a:pt x="3219379" y="878050"/>
                    <a:pt x="3218109" y="857556"/>
                  </a:cubicBezTo>
                  <a:cubicBezTo>
                    <a:pt x="3218109" y="838639"/>
                    <a:pt x="3216839" y="818934"/>
                    <a:pt x="3215569" y="800017"/>
                  </a:cubicBezTo>
                  <a:cubicBezTo>
                    <a:pt x="3210489" y="770852"/>
                    <a:pt x="3199059" y="167078"/>
                    <a:pt x="3199059" y="137914"/>
                  </a:cubicBezTo>
                  <a:cubicBezTo>
                    <a:pt x="3196519" y="113479"/>
                    <a:pt x="3193979" y="88256"/>
                    <a:pt x="3191439" y="63500"/>
                  </a:cubicBezTo>
                  <a:cubicBezTo>
                    <a:pt x="3190169" y="44450"/>
                    <a:pt x="3188899" y="43180"/>
                    <a:pt x="3163806" y="41910"/>
                  </a:cubicBezTo>
                  <a:cubicBezTo>
                    <a:pt x="3156364" y="41910"/>
                    <a:pt x="3151404" y="41910"/>
                    <a:pt x="3143962" y="40640"/>
                  </a:cubicBezTo>
                  <a:cubicBezTo>
                    <a:pt x="3081947" y="36830"/>
                    <a:pt x="3017452" y="31750"/>
                    <a:pt x="2955437" y="30480"/>
                  </a:cubicBezTo>
                  <a:cubicBezTo>
                    <a:pt x="2804122" y="26670"/>
                    <a:pt x="2650326" y="25400"/>
                    <a:pt x="2499010" y="22860"/>
                  </a:cubicBezTo>
                  <a:cubicBezTo>
                    <a:pt x="2476685" y="22860"/>
                    <a:pt x="2451879" y="22860"/>
                    <a:pt x="2429554" y="22860"/>
                  </a:cubicBezTo>
                  <a:cubicBezTo>
                    <a:pt x="2392345" y="22860"/>
                    <a:pt x="2355136" y="22860"/>
                    <a:pt x="2320408" y="22860"/>
                  </a:cubicBezTo>
                  <a:cubicBezTo>
                    <a:pt x="2241030" y="22860"/>
                    <a:pt x="2161651" y="22860"/>
                    <a:pt x="2084753" y="24130"/>
                  </a:cubicBezTo>
                  <a:cubicBezTo>
                    <a:pt x="2017777" y="25400"/>
                    <a:pt x="889112" y="29210"/>
                    <a:pt x="822136" y="29210"/>
                  </a:cubicBezTo>
                  <a:cubicBezTo>
                    <a:pt x="712991" y="29210"/>
                    <a:pt x="603845" y="26670"/>
                    <a:pt x="494699" y="33020"/>
                  </a:cubicBezTo>
                  <a:cubicBezTo>
                    <a:pt x="437646" y="36830"/>
                    <a:pt x="383073" y="36830"/>
                    <a:pt x="328500" y="38100"/>
                  </a:cubicBezTo>
                  <a:cubicBezTo>
                    <a:pt x="234238" y="41910"/>
                    <a:pt x="139976" y="45720"/>
                    <a:pt x="49530" y="50800"/>
                  </a:cubicBezTo>
                  <a:cubicBezTo>
                    <a:pt x="36830" y="50800"/>
                    <a:pt x="34290" y="53340"/>
                    <a:pt x="33020" y="66975"/>
                  </a:cubicBezTo>
                  <a:cubicBezTo>
                    <a:pt x="31750" y="81163"/>
                    <a:pt x="31750" y="95350"/>
                    <a:pt x="30480" y="109538"/>
                  </a:cubicBezTo>
                  <a:cubicBezTo>
                    <a:pt x="29210" y="133185"/>
                    <a:pt x="26670" y="156043"/>
                    <a:pt x="25400" y="179690"/>
                  </a:cubicBezTo>
                  <a:cubicBezTo>
                    <a:pt x="20320" y="204913"/>
                    <a:pt x="26670" y="821298"/>
                    <a:pt x="29210" y="846521"/>
                  </a:cubicBezTo>
                  <a:cubicBezTo>
                    <a:pt x="29210" y="873321"/>
                    <a:pt x="29210" y="900908"/>
                    <a:pt x="30480" y="927708"/>
                  </a:cubicBezTo>
                  <a:cubicBezTo>
                    <a:pt x="30480" y="947413"/>
                    <a:pt x="33020" y="967119"/>
                    <a:pt x="33020" y="986824"/>
                  </a:cubicBezTo>
                  <a:cubicBezTo>
                    <a:pt x="33020" y="1008106"/>
                    <a:pt x="33020" y="1029388"/>
                    <a:pt x="31750" y="1051590"/>
                  </a:cubicBezTo>
                  <a:cubicBezTo>
                    <a:pt x="31750" y="1055400"/>
                    <a:pt x="31750" y="1057940"/>
                    <a:pt x="31750" y="1061750"/>
                  </a:cubicBezTo>
                  <a:cubicBezTo>
                    <a:pt x="31750" y="1071910"/>
                    <a:pt x="35560" y="1075720"/>
                    <a:pt x="44450" y="1075720"/>
                  </a:cubicBezTo>
                  <a:cubicBezTo>
                    <a:pt x="68039" y="1075720"/>
                    <a:pt x="102767" y="1076990"/>
                    <a:pt x="135015" y="1076990"/>
                  </a:cubicBezTo>
                  <a:cubicBezTo>
                    <a:pt x="182146" y="1076990"/>
                    <a:pt x="231757" y="1074450"/>
                    <a:pt x="278889" y="1076990"/>
                  </a:cubicBezTo>
                  <a:cubicBezTo>
                    <a:pt x="355787" y="1080800"/>
                    <a:pt x="432685" y="1083340"/>
                    <a:pt x="509583" y="1082070"/>
                  </a:cubicBezTo>
                  <a:cubicBezTo>
                    <a:pt x="559194" y="1080800"/>
                    <a:pt x="606326" y="1083340"/>
                    <a:pt x="655937" y="1083340"/>
                  </a:cubicBezTo>
                  <a:cubicBezTo>
                    <a:pt x="727874" y="1083340"/>
                    <a:pt x="799811" y="1082070"/>
                    <a:pt x="871748" y="1083340"/>
                  </a:cubicBezTo>
                  <a:cubicBezTo>
                    <a:pt x="978413" y="1084610"/>
                    <a:pt x="2149248" y="1074450"/>
                    <a:pt x="2258394" y="1076990"/>
                  </a:cubicBezTo>
                  <a:cubicBezTo>
                    <a:pt x="2305525" y="1078260"/>
                    <a:pt x="2352656" y="1079530"/>
                    <a:pt x="2397306" y="1079530"/>
                  </a:cubicBezTo>
                  <a:cubicBezTo>
                    <a:pt x="2479165" y="1082070"/>
                    <a:pt x="2558544" y="1078260"/>
                    <a:pt x="2640404" y="1082070"/>
                  </a:cubicBezTo>
                  <a:cubicBezTo>
                    <a:pt x="2707379" y="1084610"/>
                    <a:pt x="2774355" y="1084610"/>
                    <a:pt x="2841331" y="1087150"/>
                  </a:cubicBezTo>
                  <a:cubicBezTo>
                    <a:pt x="2940554" y="1090960"/>
                    <a:pt x="3039777" y="1093500"/>
                    <a:pt x="3139001" y="1094770"/>
                  </a:cubicBezTo>
                  <a:cubicBezTo>
                    <a:pt x="3176209" y="1094770"/>
                    <a:pt x="3196519" y="1093500"/>
                    <a:pt x="3216839" y="1093500"/>
                  </a:cubicBezTo>
                  <a:close/>
                </a:path>
              </a:pathLst>
            </a:custGeom>
            <a:solidFill>
              <a:srgbClr val="2D2D2D"/>
            </a:solidFill>
          </p:spPr>
          <p:txBody>
            <a:bodyPr/>
            <a:lstStyle/>
            <a:p>
              <a:endParaRPr lang="es-MX"/>
            </a:p>
          </p:txBody>
        </p:sp>
      </p:grpSp>
      <p:grpSp>
        <p:nvGrpSpPr>
          <p:cNvPr id="53" name="Group 53"/>
          <p:cNvGrpSpPr/>
          <p:nvPr/>
        </p:nvGrpSpPr>
        <p:grpSpPr>
          <a:xfrm>
            <a:off x="2395396" y="2241288"/>
            <a:ext cx="727248" cy="727248"/>
            <a:chOff x="0" y="0"/>
            <a:chExt cx="969664" cy="969664"/>
          </a:xfrm>
        </p:grpSpPr>
        <p:grpSp>
          <p:nvGrpSpPr>
            <p:cNvPr id="54" name="Group 54"/>
            <p:cNvGrpSpPr/>
            <p:nvPr/>
          </p:nvGrpSpPr>
          <p:grpSpPr>
            <a:xfrm>
              <a:off x="0" y="0"/>
              <a:ext cx="969664" cy="969664"/>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BE6"/>
              </a:solidFill>
              <a:ln w="28575" cap="sq">
                <a:solidFill>
                  <a:srgbClr val="2D2531"/>
                </a:solidFill>
                <a:prstDash val="solid"/>
                <a:miter/>
              </a:ln>
            </p:spPr>
            <p:txBody>
              <a:bodyPr/>
              <a:lstStyle/>
              <a:p>
                <a:endParaRPr lang="es-MX"/>
              </a:p>
            </p:txBody>
          </p:sp>
          <p:sp>
            <p:nvSpPr>
              <p:cNvPr id="56" name="TextBox 56"/>
              <p:cNvSpPr txBox="1"/>
              <p:nvPr/>
            </p:nvSpPr>
            <p:spPr>
              <a:xfrm>
                <a:off x="76200" y="57150"/>
                <a:ext cx="660400" cy="679450"/>
              </a:xfrm>
              <a:prstGeom prst="rect">
                <a:avLst/>
              </a:prstGeom>
            </p:spPr>
            <p:txBody>
              <a:bodyPr lIns="27093" tIns="27093" rIns="27093" bIns="27093" rtlCol="0" anchor="ctr"/>
              <a:lstStyle/>
              <a:p>
                <a:pPr algn="ctr">
                  <a:lnSpc>
                    <a:spcPts val="1418"/>
                  </a:lnSpc>
                </a:pPr>
                <a:endParaRPr/>
              </a:p>
            </p:txBody>
          </p:sp>
        </p:grpSp>
        <p:sp>
          <p:nvSpPr>
            <p:cNvPr id="57" name="TextBox 57"/>
            <p:cNvSpPr txBox="1"/>
            <p:nvPr/>
          </p:nvSpPr>
          <p:spPr>
            <a:xfrm>
              <a:off x="236317" y="-31225"/>
              <a:ext cx="497031" cy="862658"/>
            </a:xfrm>
            <a:prstGeom prst="rect">
              <a:avLst/>
            </a:prstGeom>
          </p:spPr>
          <p:txBody>
            <a:bodyPr lIns="0" tIns="0" rIns="0" bIns="0" rtlCol="0" anchor="t">
              <a:spAutoFit/>
            </a:bodyPr>
            <a:lstStyle/>
            <a:p>
              <a:pPr marL="0" lvl="0" indent="0" algn="ctr">
                <a:lnSpc>
                  <a:spcPts val="5461"/>
                </a:lnSpc>
                <a:spcBef>
                  <a:spcPct val="0"/>
                </a:spcBef>
              </a:pPr>
              <a:r>
                <a:rPr lang="en-US" sz="3901">
                  <a:solidFill>
                    <a:srgbClr val="2D2531"/>
                  </a:solidFill>
                  <a:latin typeface="Archivo Narrow"/>
                  <a:ea typeface="Archivo Narrow"/>
                  <a:cs typeface="Archivo Narrow"/>
                  <a:sym typeface="Archivo Narrow"/>
                </a:rPr>
                <a:t>5</a:t>
              </a:r>
            </a:p>
          </p:txBody>
        </p:sp>
      </p:grpSp>
      <p:sp>
        <p:nvSpPr>
          <p:cNvPr id="58" name="TextBox 58"/>
          <p:cNvSpPr txBox="1"/>
          <p:nvPr/>
        </p:nvSpPr>
        <p:spPr>
          <a:xfrm>
            <a:off x="3219129" y="2254535"/>
            <a:ext cx="3599955" cy="877257"/>
          </a:xfrm>
          <a:prstGeom prst="rect">
            <a:avLst/>
          </a:prstGeom>
        </p:spPr>
        <p:txBody>
          <a:bodyPr lIns="0" tIns="0" rIns="0" bIns="0" rtlCol="0" anchor="t">
            <a:spAutoFit/>
          </a:bodyPr>
          <a:lstStyle/>
          <a:p>
            <a:pPr marL="0" lvl="0" indent="0" algn="ctr">
              <a:lnSpc>
                <a:spcPts val="2354"/>
              </a:lnSpc>
            </a:pPr>
            <a:r>
              <a:rPr lang="en-US" sz="1590" b="1" dirty="0">
                <a:solidFill>
                  <a:srgbClr val="2D2531"/>
                </a:solidFill>
                <a:latin typeface="Archivo Narrow Bold"/>
                <a:ea typeface="Archivo Narrow Bold"/>
                <a:cs typeface="Archivo Narrow Bold"/>
                <a:sym typeface="Archivo Narrow Bold"/>
              </a:rPr>
              <a:t> Su</a:t>
            </a:r>
            <a:r>
              <a:rPr lang="en-US" sz="1590" b="1" u="none" strike="noStrike" dirty="0">
                <a:solidFill>
                  <a:srgbClr val="2D2531"/>
                </a:solidFill>
                <a:latin typeface="Archivo Narrow Bold"/>
                <a:ea typeface="Archivo Narrow Bold"/>
                <a:cs typeface="Archivo Narrow Bold"/>
                <a:sym typeface="Archivo Narrow Bold"/>
              </a:rPr>
              <a:t>s pasos son claros, </a:t>
            </a:r>
            <a:r>
              <a:rPr lang="en-US" sz="1590" b="1" u="none" strike="noStrike" dirty="0" err="1">
                <a:solidFill>
                  <a:srgbClr val="2D2531"/>
                </a:solidFill>
                <a:latin typeface="Archivo Narrow Bold"/>
                <a:ea typeface="Archivo Narrow Bold"/>
                <a:cs typeface="Archivo Narrow Bold"/>
                <a:sym typeface="Archivo Narrow Bold"/>
              </a:rPr>
              <a:t>exactos</a:t>
            </a:r>
            <a:r>
              <a:rPr lang="en-US" sz="1590" b="1" u="none" strike="noStrike" dirty="0">
                <a:solidFill>
                  <a:srgbClr val="2D2531"/>
                </a:solidFill>
                <a:latin typeface="Archivo Narrow Bold"/>
                <a:ea typeface="Archivo Narrow Bold"/>
                <a:cs typeface="Archivo Narrow Bold"/>
                <a:sym typeface="Archivo Narrow Bold"/>
              </a:rPr>
              <a:t> y sin </a:t>
            </a:r>
            <a:r>
              <a:rPr lang="en-US" sz="1590" b="1" u="none" strike="noStrike" dirty="0" err="1">
                <a:solidFill>
                  <a:srgbClr val="2D2531"/>
                </a:solidFill>
                <a:latin typeface="Archivo Narrow Bold"/>
                <a:ea typeface="Archivo Narrow Bold"/>
                <a:cs typeface="Archivo Narrow Bold"/>
                <a:sym typeface="Archivo Narrow Bold"/>
              </a:rPr>
              <a:t>dobles</a:t>
            </a:r>
            <a:r>
              <a:rPr lang="en-US" sz="1590" b="1" u="none" strike="noStrike" dirty="0">
                <a:solidFill>
                  <a:srgbClr val="2D2531"/>
                </a:solidFill>
                <a:latin typeface="Archivo Narrow Bold"/>
                <a:ea typeface="Archivo Narrow Bold"/>
                <a:cs typeface="Archivo Narrow Bold"/>
                <a:sym typeface="Archivo Narrow Bold"/>
              </a:rPr>
              <a:t> </a:t>
            </a:r>
            <a:r>
              <a:rPr lang="en-US" sz="1590" b="1" u="none" strike="noStrike" dirty="0" err="1">
                <a:solidFill>
                  <a:srgbClr val="2D2531"/>
                </a:solidFill>
                <a:latin typeface="Archivo Narrow Bold"/>
                <a:ea typeface="Archivo Narrow Bold"/>
                <a:cs typeface="Archivo Narrow Bold"/>
                <a:sym typeface="Archivo Narrow Bold"/>
              </a:rPr>
              <a:t>sentidos</a:t>
            </a:r>
            <a:r>
              <a:rPr lang="en-US" sz="1590" b="1" u="none" strike="noStrike" dirty="0">
                <a:solidFill>
                  <a:srgbClr val="2D2531"/>
                </a:solidFill>
                <a:latin typeface="Archivo Narrow Bold"/>
                <a:ea typeface="Archivo Narrow Bold"/>
                <a:cs typeface="Archivo Narrow Bold"/>
                <a:sym typeface="Archivo Narrow Bold"/>
              </a:rPr>
              <a:t>, lo </a:t>
            </a:r>
            <a:r>
              <a:rPr lang="en-US" sz="1590" b="1" u="none" strike="noStrike" dirty="0" err="1">
                <a:solidFill>
                  <a:srgbClr val="2D2531"/>
                </a:solidFill>
                <a:latin typeface="Archivo Narrow Bold"/>
                <a:ea typeface="Archivo Narrow Bold"/>
                <a:cs typeface="Archivo Narrow Bold"/>
                <a:sym typeface="Archivo Narrow Bold"/>
              </a:rPr>
              <a:t>que</a:t>
            </a:r>
            <a:r>
              <a:rPr lang="en-US" sz="1590" b="1" u="none" strike="noStrike" dirty="0">
                <a:solidFill>
                  <a:srgbClr val="2D2531"/>
                </a:solidFill>
                <a:latin typeface="Archivo Narrow Bold"/>
                <a:ea typeface="Archivo Narrow Bold"/>
                <a:cs typeface="Archivo Narrow Bold"/>
                <a:sym typeface="Archivo Narrow Bold"/>
              </a:rPr>
              <a:t> </a:t>
            </a:r>
            <a:r>
              <a:rPr lang="en-US" sz="1590" b="1" u="none" strike="noStrike" dirty="0" err="1">
                <a:solidFill>
                  <a:srgbClr val="2D2531"/>
                </a:solidFill>
                <a:latin typeface="Archivo Narrow Bold"/>
                <a:ea typeface="Archivo Narrow Bold"/>
                <a:cs typeface="Archivo Narrow Bold"/>
                <a:sym typeface="Archivo Narrow Bold"/>
              </a:rPr>
              <a:t>asegura</a:t>
            </a:r>
            <a:r>
              <a:rPr lang="en-US" sz="1590" b="1" u="none" strike="noStrike" dirty="0">
                <a:solidFill>
                  <a:srgbClr val="2D2531"/>
                </a:solidFill>
                <a:latin typeface="Archivo Narrow Bold"/>
                <a:ea typeface="Archivo Narrow Bold"/>
                <a:cs typeface="Archivo Narrow Bold"/>
                <a:sym typeface="Archivo Narrow Bold"/>
              </a:rPr>
              <a:t> </a:t>
            </a:r>
            <a:r>
              <a:rPr lang="en-US" sz="1590" b="1" u="none" strike="noStrike" dirty="0" err="1">
                <a:solidFill>
                  <a:srgbClr val="2D2531"/>
                </a:solidFill>
                <a:latin typeface="Archivo Narrow Bold"/>
                <a:ea typeface="Archivo Narrow Bold"/>
                <a:cs typeface="Archivo Narrow Bold"/>
                <a:sym typeface="Archivo Narrow Bold"/>
              </a:rPr>
              <a:t>que</a:t>
            </a:r>
            <a:r>
              <a:rPr lang="en-US" sz="1590" b="1" u="none" strike="noStrike" dirty="0">
                <a:solidFill>
                  <a:srgbClr val="2D2531"/>
                </a:solidFill>
                <a:latin typeface="Archivo Narrow Bold"/>
                <a:ea typeface="Archivo Narrow Bold"/>
                <a:cs typeface="Archivo Narrow Bold"/>
                <a:sym typeface="Archivo Narrow Bold"/>
              </a:rPr>
              <a:t> </a:t>
            </a:r>
            <a:r>
              <a:rPr lang="en-US" sz="1590" b="1" u="none" strike="noStrike" dirty="0" err="1">
                <a:solidFill>
                  <a:srgbClr val="2D2531"/>
                </a:solidFill>
                <a:latin typeface="Archivo Narrow Bold"/>
                <a:ea typeface="Archivo Narrow Bold"/>
                <a:cs typeface="Archivo Narrow Bold"/>
                <a:sym typeface="Archivo Narrow Bold"/>
              </a:rPr>
              <a:t>el</a:t>
            </a:r>
            <a:r>
              <a:rPr lang="en-US" sz="1590" b="1" u="none" strike="noStrike" dirty="0">
                <a:solidFill>
                  <a:srgbClr val="2D2531"/>
                </a:solidFill>
                <a:latin typeface="Archivo Narrow Bold"/>
                <a:ea typeface="Archivo Narrow Bold"/>
                <a:cs typeface="Archivo Narrow Bold"/>
                <a:sym typeface="Archivo Narrow Bold"/>
              </a:rPr>
              <a:t> </a:t>
            </a:r>
            <a:r>
              <a:rPr lang="en-US" sz="1590" b="1" u="none" strike="noStrike" dirty="0" err="1">
                <a:solidFill>
                  <a:srgbClr val="2D2531"/>
                </a:solidFill>
                <a:latin typeface="Archivo Narrow Bold"/>
                <a:ea typeface="Archivo Narrow Bold"/>
                <a:cs typeface="Archivo Narrow Bold"/>
                <a:sym typeface="Archivo Narrow Bold"/>
              </a:rPr>
              <a:t>problema</a:t>
            </a:r>
            <a:r>
              <a:rPr lang="en-US" sz="1590" b="1" u="none" strike="noStrike" dirty="0">
                <a:solidFill>
                  <a:srgbClr val="2D2531"/>
                </a:solidFill>
                <a:latin typeface="Archivo Narrow Bold"/>
                <a:ea typeface="Archivo Narrow Bold"/>
                <a:cs typeface="Archivo Narrow Bold"/>
                <a:sym typeface="Archivo Narrow Bold"/>
              </a:rPr>
              <a:t> se </a:t>
            </a:r>
            <a:r>
              <a:rPr lang="en-US" sz="1590" b="1" u="none" strike="noStrike" dirty="0" err="1">
                <a:solidFill>
                  <a:srgbClr val="2D2531"/>
                </a:solidFill>
                <a:latin typeface="Archivo Narrow Bold"/>
                <a:ea typeface="Archivo Narrow Bold"/>
                <a:cs typeface="Archivo Narrow Bold"/>
                <a:sym typeface="Archivo Narrow Bold"/>
              </a:rPr>
              <a:t>resuelva</a:t>
            </a:r>
            <a:r>
              <a:rPr lang="en-US" sz="1590" b="1" u="none" strike="noStrike" dirty="0">
                <a:solidFill>
                  <a:srgbClr val="2D2531"/>
                </a:solidFill>
                <a:latin typeface="Archivo Narrow Bold"/>
                <a:ea typeface="Archivo Narrow Bold"/>
                <a:cs typeface="Archivo Narrow Bold"/>
                <a:sym typeface="Archivo Narrow Bold"/>
              </a:rPr>
              <a:t> </a:t>
            </a:r>
            <a:r>
              <a:rPr lang="en-US" sz="1590" b="1" u="none" strike="noStrike" dirty="0" err="1">
                <a:solidFill>
                  <a:srgbClr val="2D2531"/>
                </a:solidFill>
                <a:latin typeface="Archivo Narrow Bold"/>
                <a:ea typeface="Archivo Narrow Bold"/>
                <a:cs typeface="Archivo Narrow Bold"/>
                <a:sym typeface="Archivo Narrow Bold"/>
              </a:rPr>
              <a:t>correctamente</a:t>
            </a:r>
            <a:r>
              <a:rPr lang="en-US" sz="1590" b="1" u="none" strike="noStrike" dirty="0">
                <a:solidFill>
                  <a:srgbClr val="2D2531"/>
                </a:solidFill>
                <a:latin typeface="Archivo Narrow Bold"/>
                <a:ea typeface="Archivo Narrow Bold"/>
                <a:cs typeface="Archivo Narrow Bold"/>
                <a:sym typeface="Archivo Narrow Bold"/>
              </a:rPr>
              <a:t>.</a:t>
            </a:r>
          </a:p>
        </p:txBody>
      </p:sp>
      <p:sp>
        <p:nvSpPr>
          <p:cNvPr id="59" name="TextBox 59"/>
          <p:cNvSpPr txBox="1"/>
          <p:nvPr/>
        </p:nvSpPr>
        <p:spPr>
          <a:xfrm>
            <a:off x="3567257" y="1953198"/>
            <a:ext cx="2938845" cy="301791"/>
          </a:xfrm>
          <a:prstGeom prst="rect">
            <a:avLst/>
          </a:prstGeom>
        </p:spPr>
        <p:txBody>
          <a:bodyPr lIns="0" tIns="0" rIns="0" bIns="0" rtlCol="0" anchor="t">
            <a:spAutoFit/>
          </a:bodyPr>
          <a:lstStyle/>
          <a:p>
            <a:pPr marL="0" lvl="0" indent="0" algn="ctr">
              <a:lnSpc>
                <a:spcPts val="2052"/>
              </a:lnSpc>
              <a:spcBef>
                <a:spcPct val="0"/>
              </a:spcBef>
            </a:pPr>
            <a:r>
              <a:rPr lang="en-US" sz="2503">
                <a:solidFill>
                  <a:srgbClr val="2D2531"/>
                </a:solidFill>
                <a:latin typeface="Archivo Narrow"/>
                <a:ea typeface="Archivo Narrow"/>
                <a:cs typeface="Archivo Narrow"/>
                <a:sym typeface="Archivo Narrow"/>
              </a:rPr>
              <a:t>NO AMBIGUO</a:t>
            </a:r>
          </a:p>
        </p:txBody>
      </p:sp>
      <p:sp>
        <p:nvSpPr>
          <p:cNvPr id="60" name="Freeform 60"/>
          <p:cNvSpPr/>
          <p:nvPr/>
        </p:nvSpPr>
        <p:spPr>
          <a:xfrm rot="-6316498">
            <a:off x="7428757" y="2912628"/>
            <a:ext cx="1053158" cy="1312095"/>
          </a:xfrm>
          <a:custGeom>
            <a:avLst/>
            <a:gdLst/>
            <a:ahLst/>
            <a:cxnLst/>
            <a:rect l="l" t="t" r="r" b="b"/>
            <a:pathLst>
              <a:path w="1053158" h="1312095">
                <a:moveTo>
                  <a:pt x="0" y="0"/>
                </a:moveTo>
                <a:lnTo>
                  <a:pt x="1053158" y="0"/>
                </a:lnTo>
                <a:lnTo>
                  <a:pt x="1053158" y="1312095"/>
                </a:lnTo>
                <a:lnTo>
                  <a:pt x="0" y="1312095"/>
                </a:lnTo>
                <a:lnTo>
                  <a:pt x="0" y="0"/>
                </a:lnTo>
                <a:close/>
              </a:path>
            </a:pathLst>
          </a:custGeom>
          <a:blipFill>
            <a:blip r:embed="rId5">
              <a:extLst>
                <a:ext uri="{96DAC541-7B7A-43D3-8B79-37D633B846F1}">
                  <asvg:svgBlip xmlns:asvg="http://schemas.microsoft.com/office/drawing/2016/SVG/main" r:embed="rId6"/>
                </a:ext>
              </a:extLst>
            </a:blip>
            <a:stretch>
              <a:fillRect l="-302200" t="-76684" r="-728" b="-9594"/>
            </a:stretch>
          </a:blipFill>
        </p:spPr>
        <p:txBody>
          <a:bodyPr/>
          <a:lstStyle/>
          <a:p>
            <a:endParaRPr lang="es-MX"/>
          </a:p>
        </p:txBody>
      </p:sp>
      <p:grpSp>
        <p:nvGrpSpPr>
          <p:cNvPr id="61" name="Group 61"/>
          <p:cNvGrpSpPr/>
          <p:nvPr/>
        </p:nvGrpSpPr>
        <p:grpSpPr>
          <a:xfrm rot="-10800000">
            <a:off x="2000687" y="3683181"/>
            <a:ext cx="4329261" cy="1489053"/>
            <a:chOff x="0" y="0"/>
            <a:chExt cx="3234619" cy="1112550"/>
          </a:xfrm>
        </p:grpSpPr>
        <p:sp>
          <p:nvSpPr>
            <p:cNvPr id="62" name="Freeform 62"/>
            <p:cNvSpPr/>
            <p:nvPr/>
          </p:nvSpPr>
          <p:spPr>
            <a:xfrm>
              <a:off x="10160" y="16510"/>
              <a:ext cx="3211759" cy="1084610"/>
            </a:xfrm>
            <a:custGeom>
              <a:avLst/>
              <a:gdLst/>
              <a:ahLst/>
              <a:cxnLst/>
              <a:rect l="l" t="t" r="r" b="b"/>
              <a:pathLst>
                <a:path w="3211759" h="1084610">
                  <a:moveTo>
                    <a:pt x="3211759" y="1084610"/>
                  </a:moveTo>
                  <a:lnTo>
                    <a:pt x="0" y="1076990"/>
                  </a:lnTo>
                  <a:lnTo>
                    <a:pt x="0" y="389398"/>
                  </a:lnTo>
                  <a:lnTo>
                    <a:pt x="17780" y="19050"/>
                  </a:lnTo>
                  <a:lnTo>
                    <a:pt x="1599472" y="0"/>
                  </a:lnTo>
                  <a:lnTo>
                    <a:pt x="3192709" y="5080"/>
                  </a:lnTo>
                  <a:close/>
                </a:path>
              </a:pathLst>
            </a:custGeom>
            <a:solidFill>
              <a:srgbClr val="FDF504"/>
            </a:solidFill>
          </p:spPr>
          <p:txBody>
            <a:bodyPr/>
            <a:lstStyle/>
            <a:p>
              <a:endParaRPr lang="es-MX"/>
            </a:p>
          </p:txBody>
        </p:sp>
        <p:sp>
          <p:nvSpPr>
            <p:cNvPr id="63" name="Freeform 63"/>
            <p:cNvSpPr/>
            <p:nvPr/>
          </p:nvSpPr>
          <p:spPr>
            <a:xfrm>
              <a:off x="-3810" y="0"/>
              <a:ext cx="3240969" cy="1111280"/>
            </a:xfrm>
            <a:custGeom>
              <a:avLst/>
              <a:gdLst/>
              <a:ahLst/>
              <a:cxnLst/>
              <a:rect l="l" t="t" r="r" b="b"/>
              <a:pathLst>
                <a:path w="3240969" h="1111280">
                  <a:moveTo>
                    <a:pt x="3206679" y="21590"/>
                  </a:moveTo>
                  <a:cubicBezTo>
                    <a:pt x="3207949" y="34290"/>
                    <a:pt x="3207949" y="44450"/>
                    <a:pt x="3209219" y="54610"/>
                  </a:cubicBezTo>
                  <a:cubicBezTo>
                    <a:pt x="3211759" y="79586"/>
                    <a:pt x="3213029" y="101656"/>
                    <a:pt x="3215569" y="122938"/>
                  </a:cubicBezTo>
                  <a:cubicBezTo>
                    <a:pt x="3215569" y="153678"/>
                    <a:pt x="3228269" y="759817"/>
                    <a:pt x="3234619" y="790558"/>
                  </a:cubicBezTo>
                  <a:cubicBezTo>
                    <a:pt x="3240969" y="837063"/>
                    <a:pt x="3237159" y="884356"/>
                    <a:pt x="3237159" y="930861"/>
                  </a:cubicBezTo>
                  <a:cubicBezTo>
                    <a:pt x="3237159" y="971848"/>
                    <a:pt x="3238429" y="1009682"/>
                    <a:pt x="3239699" y="1050320"/>
                  </a:cubicBezTo>
                  <a:cubicBezTo>
                    <a:pt x="3239699" y="1071910"/>
                    <a:pt x="3239699" y="1085880"/>
                    <a:pt x="3239699" y="1110010"/>
                  </a:cubicBezTo>
                  <a:cubicBezTo>
                    <a:pt x="3216839" y="1110010"/>
                    <a:pt x="3196519" y="1111280"/>
                    <a:pt x="3171248" y="1110010"/>
                  </a:cubicBezTo>
                  <a:cubicBezTo>
                    <a:pt x="3010010" y="1104930"/>
                    <a:pt x="2846292" y="1111280"/>
                    <a:pt x="2685054" y="1106200"/>
                  </a:cubicBezTo>
                  <a:cubicBezTo>
                    <a:pt x="2588311" y="1102390"/>
                    <a:pt x="2494049" y="1104930"/>
                    <a:pt x="2397306" y="1102390"/>
                  </a:cubicBezTo>
                  <a:cubicBezTo>
                    <a:pt x="2352656" y="1101120"/>
                    <a:pt x="2308005" y="1099850"/>
                    <a:pt x="2263355" y="1098580"/>
                  </a:cubicBezTo>
                  <a:cubicBezTo>
                    <a:pt x="2236068" y="1098580"/>
                    <a:pt x="2211262" y="1099850"/>
                    <a:pt x="2183976" y="1099850"/>
                  </a:cubicBezTo>
                  <a:cubicBezTo>
                    <a:pt x="2114520" y="1098580"/>
                    <a:pt x="1923515" y="1099850"/>
                    <a:pt x="1854058" y="1098580"/>
                  </a:cubicBezTo>
                  <a:cubicBezTo>
                    <a:pt x="1804447" y="1097310"/>
                    <a:pt x="812214" y="1106200"/>
                    <a:pt x="762602" y="1104930"/>
                  </a:cubicBezTo>
                  <a:cubicBezTo>
                    <a:pt x="750199" y="1104930"/>
                    <a:pt x="735316" y="1106200"/>
                    <a:pt x="722913" y="1106200"/>
                  </a:cubicBezTo>
                  <a:cubicBezTo>
                    <a:pt x="693146" y="1106200"/>
                    <a:pt x="665859" y="1107470"/>
                    <a:pt x="636092" y="1107470"/>
                  </a:cubicBezTo>
                  <a:cubicBezTo>
                    <a:pt x="561675" y="1107470"/>
                    <a:pt x="489738" y="1106200"/>
                    <a:pt x="415321" y="1104930"/>
                  </a:cubicBezTo>
                  <a:cubicBezTo>
                    <a:pt x="370670" y="1103660"/>
                    <a:pt x="326020" y="1102390"/>
                    <a:pt x="283850" y="1101120"/>
                  </a:cubicBezTo>
                  <a:cubicBezTo>
                    <a:pt x="204471" y="1099850"/>
                    <a:pt x="125092" y="1098580"/>
                    <a:pt x="48260" y="1098580"/>
                  </a:cubicBezTo>
                  <a:cubicBezTo>
                    <a:pt x="38100" y="1098580"/>
                    <a:pt x="29210" y="1098580"/>
                    <a:pt x="19050" y="1097310"/>
                  </a:cubicBezTo>
                  <a:cubicBezTo>
                    <a:pt x="10160" y="1096040"/>
                    <a:pt x="5080" y="1089690"/>
                    <a:pt x="7620" y="1080800"/>
                  </a:cubicBezTo>
                  <a:cubicBezTo>
                    <a:pt x="16510" y="1049093"/>
                    <a:pt x="12700" y="1029388"/>
                    <a:pt x="11430" y="1008894"/>
                  </a:cubicBezTo>
                  <a:cubicBezTo>
                    <a:pt x="10160" y="967119"/>
                    <a:pt x="6350" y="926131"/>
                    <a:pt x="7620" y="884356"/>
                  </a:cubicBezTo>
                  <a:cubicBezTo>
                    <a:pt x="5080" y="832333"/>
                    <a:pt x="0" y="188360"/>
                    <a:pt x="7620" y="135549"/>
                  </a:cubicBezTo>
                  <a:cubicBezTo>
                    <a:pt x="8890" y="125303"/>
                    <a:pt x="7620" y="114268"/>
                    <a:pt x="8890" y="104021"/>
                  </a:cubicBezTo>
                  <a:cubicBezTo>
                    <a:pt x="10160" y="87468"/>
                    <a:pt x="12700" y="69339"/>
                    <a:pt x="13970" y="44450"/>
                  </a:cubicBezTo>
                  <a:cubicBezTo>
                    <a:pt x="13970" y="41910"/>
                    <a:pt x="15240" y="39370"/>
                    <a:pt x="16510" y="38100"/>
                  </a:cubicBezTo>
                  <a:cubicBezTo>
                    <a:pt x="38100" y="35560"/>
                    <a:pt x="63078" y="30480"/>
                    <a:pt x="102767" y="29210"/>
                  </a:cubicBezTo>
                  <a:cubicBezTo>
                    <a:pt x="169743" y="25400"/>
                    <a:pt x="236719" y="22860"/>
                    <a:pt x="306175" y="20320"/>
                  </a:cubicBezTo>
                  <a:cubicBezTo>
                    <a:pt x="353306" y="17780"/>
                    <a:pt x="400437" y="16510"/>
                    <a:pt x="445088" y="13970"/>
                  </a:cubicBezTo>
                  <a:cubicBezTo>
                    <a:pt x="489738" y="11430"/>
                    <a:pt x="536869" y="8890"/>
                    <a:pt x="581520" y="8890"/>
                  </a:cubicBezTo>
                  <a:cubicBezTo>
                    <a:pt x="631131" y="7620"/>
                    <a:pt x="680743" y="10160"/>
                    <a:pt x="730355" y="8890"/>
                  </a:cubicBezTo>
                  <a:cubicBezTo>
                    <a:pt x="792369" y="8890"/>
                    <a:pt x="1916073" y="6350"/>
                    <a:pt x="1978088" y="5080"/>
                  </a:cubicBezTo>
                  <a:cubicBezTo>
                    <a:pt x="2037622" y="3810"/>
                    <a:pt x="2097156" y="2540"/>
                    <a:pt x="2159170" y="2540"/>
                  </a:cubicBezTo>
                  <a:cubicBezTo>
                    <a:pt x="2260874" y="1270"/>
                    <a:pt x="2360098" y="0"/>
                    <a:pt x="2461801" y="0"/>
                  </a:cubicBezTo>
                  <a:cubicBezTo>
                    <a:pt x="2503971" y="0"/>
                    <a:pt x="2548622" y="2540"/>
                    <a:pt x="2590792" y="2540"/>
                  </a:cubicBezTo>
                  <a:cubicBezTo>
                    <a:pt x="2707379" y="3810"/>
                    <a:pt x="2826447" y="5080"/>
                    <a:pt x="2943034" y="7620"/>
                  </a:cubicBezTo>
                  <a:cubicBezTo>
                    <a:pt x="3005049" y="8890"/>
                    <a:pt x="3067064" y="12700"/>
                    <a:pt x="3129078" y="16510"/>
                  </a:cubicBezTo>
                  <a:cubicBezTo>
                    <a:pt x="3143962" y="16510"/>
                    <a:pt x="3158845" y="16510"/>
                    <a:pt x="3171248" y="16510"/>
                  </a:cubicBezTo>
                  <a:cubicBezTo>
                    <a:pt x="3187629" y="17780"/>
                    <a:pt x="3196519" y="20320"/>
                    <a:pt x="3206679" y="21590"/>
                  </a:cubicBezTo>
                  <a:close/>
                  <a:moveTo>
                    <a:pt x="3216839" y="1093500"/>
                  </a:moveTo>
                  <a:cubicBezTo>
                    <a:pt x="3218109" y="1076990"/>
                    <a:pt x="3219379" y="1064290"/>
                    <a:pt x="3219379" y="1051590"/>
                  </a:cubicBezTo>
                  <a:cubicBezTo>
                    <a:pt x="3218109" y="1005741"/>
                    <a:pt x="3216839" y="963966"/>
                    <a:pt x="3216839" y="919037"/>
                  </a:cubicBezTo>
                  <a:cubicBezTo>
                    <a:pt x="3216839" y="898544"/>
                    <a:pt x="3219379" y="878050"/>
                    <a:pt x="3218109" y="857556"/>
                  </a:cubicBezTo>
                  <a:cubicBezTo>
                    <a:pt x="3218109" y="838639"/>
                    <a:pt x="3216839" y="818934"/>
                    <a:pt x="3215569" y="800017"/>
                  </a:cubicBezTo>
                  <a:cubicBezTo>
                    <a:pt x="3210489" y="770852"/>
                    <a:pt x="3199059" y="167078"/>
                    <a:pt x="3199059" y="137914"/>
                  </a:cubicBezTo>
                  <a:cubicBezTo>
                    <a:pt x="3196519" y="113479"/>
                    <a:pt x="3193979" y="88256"/>
                    <a:pt x="3191439" y="63500"/>
                  </a:cubicBezTo>
                  <a:cubicBezTo>
                    <a:pt x="3190169" y="44450"/>
                    <a:pt x="3188899" y="43180"/>
                    <a:pt x="3163806" y="41910"/>
                  </a:cubicBezTo>
                  <a:cubicBezTo>
                    <a:pt x="3156364" y="41910"/>
                    <a:pt x="3151404" y="41910"/>
                    <a:pt x="3143962" y="40640"/>
                  </a:cubicBezTo>
                  <a:cubicBezTo>
                    <a:pt x="3081947" y="36830"/>
                    <a:pt x="3017452" y="31750"/>
                    <a:pt x="2955437" y="30480"/>
                  </a:cubicBezTo>
                  <a:cubicBezTo>
                    <a:pt x="2804122" y="26670"/>
                    <a:pt x="2650326" y="25400"/>
                    <a:pt x="2499010" y="22860"/>
                  </a:cubicBezTo>
                  <a:cubicBezTo>
                    <a:pt x="2476685" y="22860"/>
                    <a:pt x="2451879" y="22860"/>
                    <a:pt x="2429554" y="22860"/>
                  </a:cubicBezTo>
                  <a:cubicBezTo>
                    <a:pt x="2392345" y="22860"/>
                    <a:pt x="2355136" y="22860"/>
                    <a:pt x="2320408" y="22860"/>
                  </a:cubicBezTo>
                  <a:cubicBezTo>
                    <a:pt x="2241030" y="22860"/>
                    <a:pt x="2161651" y="22860"/>
                    <a:pt x="2084753" y="24130"/>
                  </a:cubicBezTo>
                  <a:cubicBezTo>
                    <a:pt x="2017777" y="25400"/>
                    <a:pt x="889112" y="29210"/>
                    <a:pt x="822136" y="29210"/>
                  </a:cubicBezTo>
                  <a:cubicBezTo>
                    <a:pt x="712991" y="29210"/>
                    <a:pt x="603845" y="26670"/>
                    <a:pt x="494699" y="33020"/>
                  </a:cubicBezTo>
                  <a:cubicBezTo>
                    <a:pt x="437646" y="36830"/>
                    <a:pt x="383073" y="36830"/>
                    <a:pt x="328500" y="38100"/>
                  </a:cubicBezTo>
                  <a:cubicBezTo>
                    <a:pt x="234238" y="41910"/>
                    <a:pt x="139976" y="45720"/>
                    <a:pt x="49530" y="50800"/>
                  </a:cubicBezTo>
                  <a:cubicBezTo>
                    <a:pt x="36830" y="50800"/>
                    <a:pt x="34290" y="53340"/>
                    <a:pt x="33020" y="66975"/>
                  </a:cubicBezTo>
                  <a:cubicBezTo>
                    <a:pt x="31750" y="81163"/>
                    <a:pt x="31750" y="95350"/>
                    <a:pt x="30480" y="109538"/>
                  </a:cubicBezTo>
                  <a:cubicBezTo>
                    <a:pt x="29210" y="133185"/>
                    <a:pt x="26670" y="156043"/>
                    <a:pt x="25400" y="179690"/>
                  </a:cubicBezTo>
                  <a:cubicBezTo>
                    <a:pt x="20320" y="204913"/>
                    <a:pt x="26670" y="821298"/>
                    <a:pt x="29210" y="846521"/>
                  </a:cubicBezTo>
                  <a:cubicBezTo>
                    <a:pt x="29210" y="873321"/>
                    <a:pt x="29210" y="900908"/>
                    <a:pt x="30480" y="927708"/>
                  </a:cubicBezTo>
                  <a:cubicBezTo>
                    <a:pt x="30480" y="947413"/>
                    <a:pt x="33020" y="967119"/>
                    <a:pt x="33020" y="986824"/>
                  </a:cubicBezTo>
                  <a:cubicBezTo>
                    <a:pt x="33020" y="1008106"/>
                    <a:pt x="33020" y="1029388"/>
                    <a:pt x="31750" y="1051590"/>
                  </a:cubicBezTo>
                  <a:cubicBezTo>
                    <a:pt x="31750" y="1055400"/>
                    <a:pt x="31750" y="1057940"/>
                    <a:pt x="31750" y="1061750"/>
                  </a:cubicBezTo>
                  <a:cubicBezTo>
                    <a:pt x="31750" y="1071910"/>
                    <a:pt x="35560" y="1075720"/>
                    <a:pt x="44450" y="1075720"/>
                  </a:cubicBezTo>
                  <a:cubicBezTo>
                    <a:pt x="68039" y="1075720"/>
                    <a:pt x="102767" y="1076990"/>
                    <a:pt x="135015" y="1076990"/>
                  </a:cubicBezTo>
                  <a:cubicBezTo>
                    <a:pt x="182146" y="1076990"/>
                    <a:pt x="231757" y="1074450"/>
                    <a:pt x="278889" y="1076990"/>
                  </a:cubicBezTo>
                  <a:cubicBezTo>
                    <a:pt x="355787" y="1080800"/>
                    <a:pt x="432685" y="1083340"/>
                    <a:pt x="509583" y="1082070"/>
                  </a:cubicBezTo>
                  <a:cubicBezTo>
                    <a:pt x="559194" y="1080800"/>
                    <a:pt x="606326" y="1083340"/>
                    <a:pt x="655937" y="1083340"/>
                  </a:cubicBezTo>
                  <a:cubicBezTo>
                    <a:pt x="727874" y="1083340"/>
                    <a:pt x="799811" y="1082070"/>
                    <a:pt x="871748" y="1083340"/>
                  </a:cubicBezTo>
                  <a:cubicBezTo>
                    <a:pt x="978413" y="1084610"/>
                    <a:pt x="2149248" y="1074450"/>
                    <a:pt x="2258394" y="1076990"/>
                  </a:cubicBezTo>
                  <a:cubicBezTo>
                    <a:pt x="2305525" y="1078260"/>
                    <a:pt x="2352656" y="1079530"/>
                    <a:pt x="2397306" y="1079530"/>
                  </a:cubicBezTo>
                  <a:cubicBezTo>
                    <a:pt x="2479165" y="1082070"/>
                    <a:pt x="2558544" y="1078260"/>
                    <a:pt x="2640404" y="1082070"/>
                  </a:cubicBezTo>
                  <a:cubicBezTo>
                    <a:pt x="2707379" y="1084610"/>
                    <a:pt x="2774355" y="1084610"/>
                    <a:pt x="2841331" y="1087150"/>
                  </a:cubicBezTo>
                  <a:cubicBezTo>
                    <a:pt x="2940554" y="1090960"/>
                    <a:pt x="3039777" y="1093500"/>
                    <a:pt x="3139001" y="1094770"/>
                  </a:cubicBezTo>
                  <a:cubicBezTo>
                    <a:pt x="3176209" y="1094770"/>
                    <a:pt x="3196519" y="1093500"/>
                    <a:pt x="3216839" y="1093500"/>
                  </a:cubicBezTo>
                  <a:close/>
                </a:path>
              </a:pathLst>
            </a:custGeom>
            <a:solidFill>
              <a:srgbClr val="2D2D2D"/>
            </a:solidFill>
          </p:spPr>
          <p:txBody>
            <a:bodyPr/>
            <a:lstStyle/>
            <a:p>
              <a:endParaRPr lang="es-MX"/>
            </a:p>
          </p:txBody>
        </p:sp>
      </p:grpSp>
      <p:grpSp>
        <p:nvGrpSpPr>
          <p:cNvPr id="64" name="Group 64"/>
          <p:cNvGrpSpPr/>
          <p:nvPr/>
        </p:nvGrpSpPr>
        <p:grpSpPr>
          <a:xfrm>
            <a:off x="1541607" y="4068164"/>
            <a:ext cx="727248" cy="727248"/>
            <a:chOff x="0" y="0"/>
            <a:chExt cx="969664" cy="969664"/>
          </a:xfrm>
        </p:grpSpPr>
        <p:grpSp>
          <p:nvGrpSpPr>
            <p:cNvPr id="65" name="Group 65"/>
            <p:cNvGrpSpPr/>
            <p:nvPr/>
          </p:nvGrpSpPr>
          <p:grpSpPr>
            <a:xfrm>
              <a:off x="0" y="0"/>
              <a:ext cx="969664" cy="969664"/>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504"/>
              </a:solidFill>
              <a:ln w="28575" cap="sq">
                <a:solidFill>
                  <a:srgbClr val="2D2531"/>
                </a:solidFill>
                <a:prstDash val="solid"/>
                <a:miter/>
              </a:ln>
            </p:spPr>
            <p:txBody>
              <a:bodyPr/>
              <a:lstStyle/>
              <a:p>
                <a:endParaRPr lang="es-MX"/>
              </a:p>
            </p:txBody>
          </p:sp>
          <p:sp>
            <p:nvSpPr>
              <p:cNvPr id="67" name="TextBox 67"/>
              <p:cNvSpPr txBox="1"/>
              <p:nvPr/>
            </p:nvSpPr>
            <p:spPr>
              <a:xfrm>
                <a:off x="76200" y="57150"/>
                <a:ext cx="660400" cy="679450"/>
              </a:xfrm>
              <a:prstGeom prst="rect">
                <a:avLst/>
              </a:prstGeom>
            </p:spPr>
            <p:txBody>
              <a:bodyPr lIns="27093" tIns="27093" rIns="27093" bIns="27093" rtlCol="0" anchor="ctr"/>
              <a:lstStyle/>
              <a:p>
                <a:pPr algn="ctr">
                  <a:lnSpc>
                    <a:spcPts val="1418"/>
                  </a:lnSpc>
                </a:pPr>
                <a:endParaRPr/>
              </a:p>
            </p:txBody>
          </p:sp>
        </p:grpSp>
        <p:sp>
          <p:nvSpPr>
            <p:cNvPr id="68" name="TextBox 68"/>
            <p:cNvSpPr txBox="1"/>
            <p:nvPr/>
          </p:nvSpPr>
          <p:spPr>
            <a:xfrm>
              <a:off x="236317" y="-31225"/>
              <a:ext cx="497031" cy="862658"/>
            </a:xfrm>
            <a:prstGeom prst="rect">
              <a:avLst/>
            </a:prstGeom>
          </p:spPr>
          <p:txBody>
            <a:bodyPr lIns="0" tIns="0" rIns="0" bIns="0" rtlCol="0" anchor="t">
              <a:spAutoFit/>
            </a:bodyPr>
            <a:lstStyle/>
            <a:p>
              <a:pPr marL="0" lvl="0" indent="0" algn="ctr">
                <a:lnSpc>
                  <a:spcPts val="5461"/>
                </a:lnSpc>
                <a:spcBef>
                  <a:spcPct val="0"/>
                </a:spcBef>
              </a:pPr>
              <a:r>
                <a:rPr lang="en-US" sz="3901">
                  <a:solidFill>
                    <a:srgbClr val="2D2531"/>
                  </a:solidFill>
                  <a:latin typeface="Archivo Narrow"/>
                  <a:ea typeface="Archivo Narrow"/>
                  <a:cs typeface="Archivo Narrow"/>
                  <a:sym typeface="Archivo Narrow"/>
                </a:rPr>
                <a:t>6</a:t>
              </a:r>
            </a:p>
          </p:txBody>
        </p:sp>
      </p:grpSp>
      <p:sp>
        <p:nvSpPr>
          <p:cNvPr id="69" name="TextBox 69"/>
          <p:cNvSpPr txBox="1"/>
          <p:nvPr/>
        </p:nvSpPr>
        <p:spPr>
          <a:xfrm>
            <a:off x="2365339" y="4071887"/>
            <a:ext cx="3599955" cy="949041"/>
          </a:xfrm>
          <a:prstGeom prst="rect">
            <a:avLst/>
          </a:prstGeom>
        </p:spPr>
        <p:txBody>
          <a:bodyPr lIns="0" tIns="0" rIns="0" bIns="0" rtlCol="0" anchor="t">
            <a:spAutoFit/>
          </a:bodyPr>
          <a:lstStyle/>
          <a:p>
            <a:pPr marL="0" lvl="0" indent="0" algn="ctr">
              <a:lnSpc>
                <a:spcPts val="2522"/>
              </a:lnSpc>
            </a:pPr>
            <a:r>
              <a:rPr lang="en-US" sz="1704" b="1">
                <a:solidFill>
                  <a:srgbClr val="2D2531"/>
                </a:solidFill>
                <a:latin typeface="Archivo Narrow Bold"/>
                <a:ea typeface="Archivo Narrow Bold"/>
                <a:cs typeface="Archivo Narrow Bold"/>
                <a:sym typeface="Archivo Narrow Bold"/>
              </a:rPr>
              <a:t>P</a:t>
            </a:r>
            <a:r>
              <a:rPr lang="en-US" sz="1704" b="1" u="none" strike="noStrike">
                <a:solidFill>
                  <a:srgbClr val="2D2531"/>
                </a:solidFill>
                <a:latin typeface="Archivo Narrow Bold"/>
                <a:ea typeface="Archivo Narrow Bold"/>
                <a:cs typeface="Archivo Narrow Bold"/>
                <a:sym typeface="Archivo Narrow Bold"/>
              </a:rPr>
              <a:t>ermite llegar al resultado de manera rápida y óptima, sin desperdiciar recursos.</a:t>
            </a:r>
          </a:p>
        </p:txBody>
      </p:sp>
      <p:sp>
        <p:nvSpPr>
          <p:cNvPr id="70" name="TextBox 70"/>
          <p:cNvSpPr txBox="1"/>
          <p:nvPr/>
        </p:nvSpPr>
        <p:spPr>
          <a:xfrm>
            <a:off x="2713467" y="3780074"/>
            <a:ext cx="2938845" cy="304372"/>
          </a:xfrm>
          <a:prstGeom prst="rect">
            <a:avLst/>
          </a:prstGeom>
        </p:spPr>
        <p:txBody>
          <a:bodyPr lIns="0" tIns="0" rIns="0" bIns="0" rtlCol="0" anchor="t">
            <a:spAutoFit/>
          </a:bodyPr>
          <a:lstStyle/>
          <a:p>
            <a:pPr marL="0" lvl="0" indent="0" algn="ctr">
              <a:lnSpc>
                <a:spcPts val="2052"/>
              </a:lnSpc>
              <a:spcBef>
                <a:spcPct val="0"/>
              </a:spcBef>
            </a:pPr>
            <a:r>
              <a:rPr lang="en-US" sz="2503">
                <a:solidFill>
                  <a:srgbClr val="2D2531"/>
                </a:solidFill>
                <a:latin typeface="Archivo Narrow"/>
                <a:ea typeface="Archivo Narrow"/>
                <a:cs typeface="Archivo Narrow"/>
                <a:sym typeface="Archivo Narrow"/>
              </a:rPr>
              <a:t>EFICIENTE</a:t>
            </a:r>
          </a:p>
        </p:txBody>
      </p:sp>
      <p:sp>
        <p:nvSpPr>
          <p:cNvPr id="71" name="Freeform 71"/>
          <p:cNvSpPr/>
          <p:nvPr/>
        </p:nvSpPr>
        <p:spPr>
          <a:xfrm rot="-327742" flipH="1">
            <a:off x="6474602" y="4479813"/>
            <a:ext cx="1373442" cy="375980"/>
          </a:xfrm>
          <a:custGeom>
            <a:avLst/>
            <a:gdLst/>
            <a:ahLst/>
            <a:cxnLst/>
            <a:rect l="l" t="t" r="r" b="b"/>
            <a:pathLst>
              <a:path w="1373442" h="375980">
                <a:moveTo>
                  <a:pt x="1373442" y="0"/>
                </a:moveTo>
                <a:lnTo>
                  <a:pt x="0" y="0"/>
                </a:lnTo>
                <a:lnTo>
                  <a:pt x="0" y="375980"/>
                </a:lnTo>
                <a:lnTo>
                  <a:pt x="1373442" y="375980"/>
                </a:lnTo>
                <a:lnTo>
                  <a:pt x="137344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72" name="Freeform 72"/>
          <p:cNvSpPr/>
          <p:nvPr/>
        </p:nvSpPr>
        <p:spPr>
          <a:xfrm rot="-1087789" flipH="1" flipV="1">
            <a:off x="6433479" y="5489476"/>
            <a:ext cx="1455687" cy="398494"/>
          </a:xfrm>
          <a:custGeom>
            <a:avLst/>
            <a:gdLst/>
            <a:ahLst/>
            <a:cxnLst/>
            <a:rect l="l" t="t" r="r" b="b"/>
            <a:pathLst>
              <a:path w="1455687" h="398494">
                <a:moveTo>
                  <a:pt x="1455688" y="398494"/>
                </a:moveTo>
                <a:lnTo>
                  <a:pt x="0" y="398494"/>
                </a:lnTo>
                <a:lnTo>
                  <a:pt x="0" y="0"/>
                </a:lnTo>
                <a:lnTo>
                  <a:pt x="1455688" y="0"/>
                </a:lnTo>
                <a:lnTo>
                  <a:pt x="1455688" y="398494"/>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grpSp>
        <p:nvGrpSpPr>
          <p:cNvPr id="73" name="Group 73"/>
          <p:cNvGrpSpPr/>
          <p:nvPr/>
        </p:nvGrpSpPr>
        <p:grpSpPr>
          <a:xfrm rot="-10800000">
            <a:off x="1980945" y="5446797"/>
            <a:ext cx="4329261" cy="1489053"/>
            <a:chOff x="0" y="0"/>
            <a:chExt cx="3234619" cy="1112550"/>
          </a:xfrm>
        </p:grpSpPr>
        <p:sp>
          <p:nvSpPr>
            <p:cNvPr id="74" name="Freeform 74"/>
            <p:cNvSpPr/>
            <p:nvPr/>
          </p:nvSpPr>
          <p:spPr>
            <a:xfrm>
              <a:off x="10160" y="16510"/>
              <a:ext cx="3211759" cy="1084610"/>
            </a:xfrm>
            <a:custGeom>
              <a:avLst/>
              <a:gdLst/>
              <a:ahLst/>
              <a:cxnLst/>
              <a:rect l="l" t="t" r="r" b="b"/>
              <a:pathLst>
                <a:path w="3211759" h="1084610">
                  <a:moveTo>
                    <a:pt x="3211759" y="1084610"/>
                  </a:moveTo>
                  <a:lnTo>
                    <a:pt x="0" y="1076990"/>
                  </a:lnTo>
                  <a:lnTo>
                    <a:pt x="0" y="389398"/>
                  </a:lnTo>
                  <a:lnTo>
                    <a:pt x="17780" y="19050"/>
                  </a:lnTo>
                  <a:lnTo>
                    <a:pt x="1599472" y="0"/>
                  </a:lnTo>
                  <a:lnTo>
                    <a:pt x="3192709" y="5080"/>
                  </a:lnTo>
                  <a:close/>
                </a:path>
              </a:pathLst>
            </a:custGeom>
            <a:solidFill>
              <a:srgbClr val="D9D9D9"/>
            </a:solidFill>
          </p:spPr>
          <p:txBody>
            <a:bodyPr/>
            <a:lstStyle/>
            <a:p>
              <a:endParaRPr lang="es-MX"/>
            </a:p>
          </p:txBody>
        </p:sp>
        <p:sp>
          <p:nvSpPr>
            <p:cNvPr id="75" name="Freeform 75"/>
            <p:cNvSpPr/>
            <p:nvPr/>
          </p:nvSpPr>
          <p:spPr>
            <a:xfrm>
              <a:off x="-3810" y="0"/>
              <a:ext cx="3240969" cy="1111280"/>
            </a:xfrm>
            <a:custGeom>
              <a:avLst/>
              <a:gdLst/>
              <a:ahLst/>
              <a:cxnLst/>
              <a:rect l="l" t="t" r="r" b="b"/>
              <a:pathLst>
                <a:path w="3240969" h="1111280">
                  <a:moveTo>
                    <a:pt x="3206679" y="21590"/>
                  </a:moveTo>
                  <a:cubicBezTo>
                    <a:pt x="3207949" y="34290"/>
                    <a:pt x="3207949" y="44450"/>
                    <a:pt x="3209219" y="54610"/>
                  </a:cubicBezTo>
                  <a:cubicBezTo>
                    <a:pt x="3211759" y="79586"/>
                    <a:pt x="3213029" y="101656"/>
                    <a:pt x="3215569" y="122938"/>
                  </a:cubicBezTo>
                  <a:cubicBezTo>
                    <a:pt x="3215569" y="153678"/>
                    <a:pt x="3228269" y="759817"/>
                    <a:pt x="3234619" y="790558"/>
                  </a:cubicBezTo>
                  <a:cubicBezTo>
                    <a:pt x="3240969" y="837063"/>
                    <a:pt x="3237159" y="884356"/>
                    <a:pt x="3237159" y="930861"/>
                  </a:cubicBezTo>
                  <a:cubicBezTo>
                    <a:pt x="3237159" y="971848"/>
                    <a:pt x="3238429" y="1009682"/>
                    <a:pt x="3239699" y="1050320"/>
                  </a:cubicBezTo>
                  <a:cubicBezTo>
                    <a:pt x="3239699" y="1071910"/>
                    <a:pt x="3239699" y="1085880"/>
                    <a:pt x="3239699" y="1110010"/>
                  </a:cubicBezTo>
                  <a:cubicBezTo>
                    <a:pt x="3216839" y="1110010"/>
                    <a:pt x="3196519" y="1111280"/>
                    <a:pt x="3171248" y="1110010"/>
                  </a:cubicBezTo>
                  <a:cubicBezTo>
                    <a:pt x="3010010" y="1104930"/>
                    <a:pt x="2846292" y="1111280"/>
                    <a:pt x="2685054" y="1106200"/>
                  </a:cubicBezTo>
                  <a:cubicBezTo>
                    <a:pt x="2588311" y="1102390"/>
                    <a:pt x="2494049" y="1104930"/>
                    <a:pt x="2397306" y="1102390"/>
                  </a:cubicBezTo>
                  <a:cubicBezTo>
                    <a:pt x="2352656" y="1101120"/>
                    <a:pt x="2308005" y="1099850"/>
                    <a:pt x="2263355" y="1098580"/>
                  </a:cubicBezTo>
                  <a:cubicBezTo>
                    <a:pt x="2236068" y="1098580"/>
                    <a:pt x="2211262" y="1099850"/>
                    <a:pt x="2183976" y="1099850"/>
                  </a:cubicBezTo>
                  <a:cubicBezTo>
                    <a:pt x="2114520" y="1098580"/>
                    <a:pt x="1923515" y="1099850"/>
                    <a:pt x="1854058" y="1098580"/>
                  </a:cubicBezTo>
                  <a:cubicBezTo>
                    <a:pt x="1804447" y="1097310"/>
                    <a:pt x="812214" y="1106200"/>
                    <a:pt x="762602" y="1104930"/>
                  </a:cubicBezTo>
                  <a:cubicBezTo>
                    <a:pt x="750199" y="1104930"/>
                    <a:pt x="735316" y="1106200"/>
                    <a:pt x="722913" y="1106200"/>
                  </a:cubicBezTo>
                  <a:cubicBezTo>
                    <a:pt x="693146" y="1106200"/>
                    <a:pt x="665859" y="1107470"/>
                    <a:pt x="636092" y="1107470"/>
                  </a:cubicBezTo>
                  <a:cubicBezTo>
                    <a:pt x="561675" y="1107470"/>
                    <a:pt x="489738" y="1106200"/>
                    <a:pt x="415321" y="1104930"/>
                  </a:cubicBezTo>
                  <a:cubicBezTo>
                    <a:pt x="370670" y="1103660"/>
                    <a:pt x="326020" y="1102390"/>
                    <a:pt x="283850" y="1101120"/>
                  </a:cubicBezTo>
                  <a:cubicBezTo>
                    <a:pt x="204471" y="1099850"/>
                    <a:pt x="125092" y="1098580"/>
                    <a:pt x="48260" y="1098580"/>
                  </a:cubicBezTo>
                  <a:cubicBezTo>
                    <a:pt x="38100" y="1098580"/>
                    <a:pt x="29210" y="1098580"/>
                    <a:pt x="19050" y="1097310"/>
                  </a:cubicBezTo>
                  <a:cubicBezTo>
                    <a:pt x="10160" y="1096040"/>
                    <a:pt x="5080" y="1089690"/>
                    <a:pt x="7620" y="1080800"/>
                  </a:cubicBezTo>
                  <a:cubicBezTo>
                    <a:pt x="16510" y="1049093"/>
                    <a:pt x="12700" y="1029388"/>
                    <a:pt x="11430" y="1008894"/>
                  </a:cubicBezTo>
                  <a:cubicBezTo>
                    <a:pt x="10160" y="967119"/>
                    <a:pt x="6350" y="926131"/>
                    <a:pt x="7620" y="884356"/>
                  </a:cubicBezTo>
                  <a:cubicBezTo>
                    <a:pt x="5080" y="832333"/>
                    <a:pt x="0" y="188360"/>
                    <a:pt x="7620" y="135549"/>
                  </a:cubicBezTo>
                  <a:cubicBezTo>
                    <a:pt x="8890" y="125303"/>
                    <a:pt x="7620" y="114268"/>
                    <a:pt x="8890" y="104021"/>
                  </a:cubicBezTo>
                  <a:cubicBezTo>
                    <a:pt x="10160" y="87468"/>
                    <a:pt x="12700" y="69339"/>
                    <a:pt x="13970" y="44450"/>
                  </a:cubicBezTo>
                  <a:cubicBezTo>
                    <a:pt x="13970" y="41910"/>
                    <a:pt x="15240" y="39370"/>
                    <a:pt x="16510" y="38100"/>
                  </a:cubicBezTo>
                  <a:cubicBezTo>
                    <a:pt x="38100" y="35560"/>
                    <a:pt x="63078" y="30480"/>
                    <a:pt x="102767" y="29210"/>
                  </a:cubicBezTo>
                  <a:cubicBezTo>
                    <a:pt x="169743" y="25400"/>
                    <a:pt x="236719" y="22860"/>
                    <a:pt x="306175" y="20320"/>
                  </a:cubicBezTo>
                  <a:cubicBezTo>
                    <a:pt x="353306" y="17780"/>
                    <a:pt x="400437" y="16510"/>
                    <a:pt x="445088" y="13970"/>
                  </a:cubicBezTo>
                  <a:cubicBezTo>
                    <a:pt x="489738" y="11430"/>
                    <a:pt x="536869" y="8890"/>
                    <a:pt x="581520" y="8890"/>
                  </a:cubicBezTo>
                  <a:cubicBezTo>
                    <a:pt x="631131" y="7620"/>
                    <a:pt x="680743" y="10160"/>
                    <a:pt x="730355" y="8890"/>
                  </a:cubicBezTo>
                  <a:cubicBezTo>
                    <a:pt x="792369" y="8890"/>
                    <a:pt x="1916073" y="6350"/>
                    <a:pt x="1978088" y="5080"/>
                  </a:cubicBezTo>
                  <a:cubicBezTo>
                    <a:pt x="2037622" y="3810"/>
                    <a:pt x="2097156" y="2540"/>
                    <a:pt x="2159170" y="2540"/>
                  </a:cubicBezTo>
                  <a:cubicBezTo>
                    <a:pt x="2260874" y="1270"/>
                    <a:pt x="2360098" y="0"/>
                    <a:pt x="2461801" y="0"/>
                  </a:cubicBezTo>
                  <a:cubicBezTo>
                    <a:pt x="2503971" y="0"/>
                    <a:pt x="2548622" y="2540"/>
                    <a:pt x="2590792" y="2540"/>
                  </a:cubicBezTo>
                  <a:cubicBezTo>
                    <a:pt x="2707379" y="3810"/>
                    <a:pt x="2826447" y="5080"/>
                    <a:pt x="2943034" y="7620"/>
                  </a:cubicBezTo>
                  <a:cubicBezTo>
                    <a:pt x="3005049" y="8890"/>
                    <a:pt x="3067064" y="12700"/>
                    <a:pt x="3129078" y="16510"/>
                  </a:cubicBezTo>
                  <a:cubicBezTo>
                    <a:pt x="3143962" y="16510"/>
                    <a:pt x="3158845" y="16510"/>
                    <a:pt x="3171248" y="16510"/>
                  </a:cubicBezTo>
                  <a:cubicBezTo>
                    <a:pt x="3187629" y="17780"/>
                    <a:pt x="3196519" y="20320"/>
                    <a:pt x="3206679" y="21590"/>
                  </a:cubicBezTo>
                  <a:close/>
                  <a:moveTo>
                    <a:pt x="3216839" y="1093500"/>
                  </a:moveTo>
                  <a:cubicBezTo>
                    <a:pt x="3218109" y="1076990"/>
                    <a:pt x="3219379" y="1064290"/>
                    <a:pt x="3219379" y="1051590"/>
                  </a:cubicBezTo>
                  <a:cubicBezTo>
                    <a:pt x="3218109" y="1005741"/>
                    <a:pt x="3216839" y="963966"/>
                    <a:pt x="3216839" y="919037"/>
                  </a:cubicBezTo>
                  <a:cubicBezTo>
                    <a:pt x="3216839" y="898544"/>
                    <a:pt x="3219379" y="878050"/>
                    <a:pt x="3218109" y="857556"/>
                  </a:cubicBezTo>
                  <a:cubicBezTo>
                    <a:pt x="3218109" y="838639"/>
                    <a:pt x="3216839" y="818934"/>
                    <a:pt x="3215569" y="800017"/>
                  </a:cubicBezTo>
                  <a:cubicBezTo>
                    <a:pt x="3210489" y="770852"/>
                    <a:pt x="3199059" y="167078"/>
                    <a:pt x="3199059" y="137914"/>
                  </a:cubicBezTo>
                  <a:cubicBezTo>
                    <a:pt x="3196519" y="113479"/>
                    <a:pt x="3193979" y="88256"/>
                    <a:pt x="3191439" y="63500"/>
                  </a:cubicBezTo>
                  <a:cubicBezTo>
                    <a:pt x="3190169" y="44450"/>
                    <a:pt x="3188899" y="43180"/>
                    <a:pt x="3163806" y="41910"/>
                  </a:cubicBezTo>
                  <a:cubicBezTo>
                    <a:pt x="3156364" y="41910"/>
                    <a:pt x="3151404" y="41910"/>
                    <a:pt x="3143962" y="40640"/>
                  </a:cubicBezTo>
                  <a:cubicBezTo>
                    <a:pt x="3081947" y="36830"/>
                    <a:pt x="3017452" y="31750"/>
                    <a:pt x="2955437" y="30480"/>
                  </a:cubicBezTo>
                  <a:cubicBezTo>
                    <a:pt x="2804122" y="26670"/>
                    <a:pt x="2650326" y="25400"/>
                    <a:pt x="2499010" y="22860"/>
                  </a:cubicBezTo>
                  <a:cubicBezTo>
                    <a:pt x="2476685" y="22860"/>
                    <a:pt x="2451879" y="22860"/>
                    <a:pt x="2429554" y="22860"/>
                  </a:cubicBezTo>
                  <a:cubicBezTo>
                    <a:pt x="2392345" y="22860"/>
                    <a:pt x="2355136" y="22860"/>
                    <a:pt x="2320408" y="22860"/>
                  </a:cubicBezTo>
                  <a:cubicBezTo>
                    <a:pt x="2241030" y="22860"/>
                    <a:pt x="2161651" y="22860"/>
                    <a:pt x="2084753" y="24130"/>
                  </a:cubicBezTo>
                  <a:cubicBezTo>
                    <a:pt x="2017777" y="25400"/>
                    <a:pt x="889112" y="29210"/>
                    <a:pt x="822136" y="29210"/>
                  </a:cubicBezTo>
                  <a:cubicBezTo>
                    <a:pt x="712991" y="29210"/>
                    <a:pt x="603845" y="26670"/>
                    <a:pt x="494699" y="33020"/>
                  </a:cubicBezTo>
                  <a:cubicBezTo>
                    <a:pt x="437646" y="36830"/>
                    <a:pt x="383073" y="36830"/>
                    <a:pt x="328500" y="38100"/>
                  </a:cubicBezTo>
                  <a:cubicBezTo>
                    <a:pt x="234238" y="41910"/>
                    <a:pt x="139976" y="45720"/>
                    <a:pt x="49530" y="50800"/>
                  </a:cubicBezTo>
                  <a:cubicBezTo>
                    <a:pt x="36830" y="50800"/>
                    <a:pt x="34290" y="53340"/>
                    <a:pt x="33020" y="66975"/>
                  </a:cubicBezTo>
                  <a:cubicBezTo>
                    <a:pt x="31750" y="81163"/>
                    <a:pt x="31750" y="95350"/>
                    <a:pt x="30480" y="109538"/>
                  </a:cubicBezTo>
                  <a:cubicBezTo>
                    <a:pt x="29210" y="133185"/>
                    <a:pt x="26670" y="156043"/>
                    <a:pt x="25400" y="179690"/>
                  </a:cubicBezTo>
                  <a:cubicBezTo>
                    <a:pt x="20320" y="204913"/>
                    <a:pt x="26670" y="821298"/>
                    <a:pt x="29210" y="846521"/>
                  </a:cubicBezTo>
                  <a:cubicBezTo>
                    <a:pt x="29210" y="873321"/>
                    <a:pt x="29210" y="900908"/>
                    <a:pt x="30480" y="927708"/>
                  </a:cubicBezTo>
                  <a:cubicBezTo>
                    <a:pt x="30480" y="947413"/>
                    <a:pt x="33020" y="967119"/>
                    <a:pt x="33020" y="986824"/>
                  </a:cubicBezTo>
                  <a:cubicBezTo>
                    <a:pt x="33020" y="1008106"/>
                    <a:pt x="33020" y="1029388"/>
                    <a:pt x="31750" y="1051590"/>
                  </a:cubicBezTo>
                  <a:cubicBezTo>
                    <a:pt x="31750" y="1055400"/>
                    <a:pt x="31750" y="1057940"/>
                    <a:pt x="31750" y="1061750"/>
                  </a:cubicBezTo>
                  <a:cubicBezTo>
                    <a:pt x="31750" y="1071910"/>
                    <a:pt x="35560" y="1075720"/>
                    <a:pt x="44450" y="1075720"/>
                  </a:cubicBezTo>
                  <a:cubicBezTo>
                    <a:pt x="68039" y="1075720"/>
                    <a:pt x="102767" y="1076990"/>
                    <a:pt x="135015" y="1076990"/>
                  </a:cubicBezTo>
                  <a:cubicBezTo>
                    <a:pt x="182146" y="1076990"/>
                    <a:pt x="231757" y="1074450"/>
                    <a:pt x="278889" y="1076990"/>
                  </a:cubicBezTo>
                  <a:cubicBezTo>
                    <a:pt x="355787" y="1080800"/>
                    <a:pt x="432685" y="1083340"/>
                    <a:pt x="509583" y="1082070"/>
                  </a:cubicBezTo>
                  <a:cubicBezTo>
                    <a:pt x="559194" y="1080800"/>
                    <a:pt x="606326" y="1083340"/>
                    <a:pt x="655937" y="1083340"/>
                  </a:cubicBezTo>
                  <a:cubicBezTo>
                    <a:pt x="727874" y="1083340"/>
                    <a:pt x="799811" y="1082070"/>
                    <a:pt x="871748" y="1083340"/>
                  </a:cubicBezTo>
                  <a:cubicBezTo>
                    <a:pt x="978413" y="1084610"/>
                    <a:pt x="2149248" y="1074450"/>
                    <a:pt x="2258394" y="1076990"/>
                  </a:cubicBezTo>
                  <a:cubicBezTo>
                    <a:pt x="2305525" y="1078260"/>
                    <a:pt x="2352656" y="1079530"/>
                    <a:pt x="2397306" y="1079530"/>
                  </a:cubicBezTo>
                  <a:cubicBezTo>
                    <a:pt x="2479165" y="1082070"/>
                    <a:pt x="2558544" y="1078260"/>
                    <a:pt x="2640404" y="1082070"/>
                  </a:cubicBezTo>
                  <a:cubicBezTo>
                    <a:pt x="2707379" y="1084610"/>
                    <a:pt x="2774355" y="1084610"/>
                    <a:pt x="2841331" y="1087150"/>
                  </a:cubicBezTo>
                  <a:cubicBezTo>
                    <a:pt x="2940554" y="1090960"/>
                    <a:pt x="3039777" y="1093500"/>
                    <a:pt x="3139001" y="1094770"/>
                  </a:cubicBezTo>
                  <a:cubicBezTo>
                    <a:pt x="3176209" y="1094770"/>
                    <a:pt x="3196519" y="1093500"/>
                    <a:pt x="3216839" y="1093500"/>
                  </a:cubicBezTo>
                  <a:close/>
                </a:path>
              </a:pathLst>
            </a:custGeom>
            <a:solidFill>
              <a:srgbClr val="2D2D2D"/>
            </a:solidFill>
          </p:spPr>
          <p:txBody>
            <a:bodyPr/>
            <a:lstStyle/>
            <a:p>
              <a:endParaRPr lang="es-MX"/>
            </a:p>
          </p:txBody>
        </p:sp>
      </p:grpSp>
      <p:grpSp>
        <p:nvGrpSpPr>
          <p:cNvPr id="76" name="Group 76"/>
          <p:cNvGrpSpPr/>
          <p:nvPr/>
        </p:nvGrpSpPr>
        <p:grpSpPr>
          <a:xfrm>
            <a:off x="1521865" y="5831780"/>
            <a:ext cx="727248" cy="727248"/>
            <a:chOff x="0" y="0"/>
            <a:chExt cx="969664" cy="969664"/>
          </a:xfrm>
        </p:grpSpPr>
        <p:grpSp>
          <p:nvGrpSpPr>
            <p:cNvPr id="77" name="Group 77"/>
            <p:cNvGrpSpPr/>
            <p:nvPr/>
          </p:nvGrpSpPr>
          <p:grpSpPr>
            <a:xfrm>
              <a:off x="0" y="0"/>
              <a:ext cx="969664" cy="969664"/>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a:ln w="28575" cap="sq">
                <a:solidFill>
                  <a:srgbClr val="2D2531"/>
                </a:solidFill>
                <a:prstDash val="solid"/>
                <a:miter/>
              </a:ln>
            </p:spPr>
            <p:txBody>
              <a:bodyPr/>
              <a:lstStyle/>
              <a:p>
                <a:endParaRPr lang="es-MX"/>
              </a:p>
            </p:txBody>
          </p:sp>
          <p:sp>
            <p:nvSpPr>
              <p:cNvPr id="79" name="TextBox 79"/>
              <p:cNvSpPr txBox="1"/>
              <p:nvPr/>
            </p:nvSpPr>
            <p:spPr>
              <a:xfrm>
                <a:off x="76200" y="57150"/>
                <a:ext cx="660400" cy="679450"/>
              </a:xfrm>
              <a:prstGeom prst="rect">
                <a:avLst/>
              </a:prstGeom>
            </p:spPr>
            <p:txBody>
              <a:bodyPr lIns="27093" tIns="27093" rIns="27093" bIns="27093" rtlCol="0" anchor="ctr"/>
              <a:lstStyle/>
              <a:p>
                <a:pPr algn="ctr">
                  <a:lnSpc>
                    <a:spcPts val="1418"/>
                  </a:lnSpc>
                </a:pPr>
                <a:endParaRPr/>
              </a:p>
            </p:txBody>
          </p:sp>
        </p:grpSp>
        <p:sp>
          <p:nvSpPr>
            <p:cNvPr id="80" name="TextBox 80"/>
            <p:cNvSpPr txBox="1"/>
            <p:nvPr/>
          </p:nvSpPr>
          <p:spPr>
            <a:xfrm>
              <a:off x="236317" y="-31225"/>
              <a:ext cx="497031" cy="862658"/>
            </a:xfrm>
            <a:prstGeom prst="rect">
              <a:avLst/>
            </a:prstGeom>
          </p:spPr>
          <p:txBody>
            <a:bodyPr lIns="0" tIns="0" rIns="0" bIns="0" rtlCol="0" anchor="t">
              <a:spAutoFit/>
            </a:bodyPr>
            <a:lstStyle/>
            <a:p>
              <a:pPr marL="0" lvl="0" indent="0" algn="ctr">
                <a:lnSpc>
                  <a:spcPts val="5461"/>
                </a:lnSpc>
                <a:spcBef>
                  <a:spcPct val="0"/>
                </a:spcBef>
              </a:pPr>
              <a:r>
                <a:rPr lang="en-US" sz="3901">
                  <a:solidFill>
                    <a:srgbClr val="2D2531"/>
                  </a:solidFill>
                  <a:latin typeface="Archivo Narrow"/>
                  <a:ea typeface="Archivo Narrow"/>
                  <a:cs typeface="Archivo Narrow"/>
                  <a:sym typeface="Archivo Narrow"/>
                </a:rPr>
                <a:t>7</a:t>
              </a:r>
            </a:p>
          </p:txBody>
        </p:sp>
      </p:grpSp>
      <p:sp>
        <p:nvSpPr>
          <p:cNvPr id="81" name="TextBox 81"/>
          <p:cNvSpPr txBox="1"/>
          <p:nvPr/>
        </p:nvSpPr>
        <p:spPr>
          <a:xfrm>
            <a:off x="2345598" y="5835503"/>
            <a:ext cx="3599955" cy="947680"/>
          </a:xfrm>
          <a:prstGeom prst="rect">
            <a:avLst/>
          </a:prstGeom>
        </p:spPr>
        <p:txBody>
          <a:bodyPr lIns="0" tIns="0" rIns="0" bIns="0" rtlCol="0" anchor="t">
            <a:spAutoFit/>
          </a:bodyPr>
          <a:lstStyle/>
          <a:p>
            <a:pPr marL="0" lvl="0" indent="0" algn="ctr">
              <a:lnSpc>
                <a:spcPts val="2522"/>
              </a:lnSpc>
            </a:pPr>
            <a:r>
              <a:rPr lang="en-US" sz="1704" b="1">
                <a:solidFill>
                  <a:srgbClr val="2D2531"/>
                </a:solidFill>
                <a:latin typeface="Archivo Narrow Bold"/>
                <a:ea typeface="Archivo Narrow Bold"/>
                <a:cs typeface="Archivo Narrow Bold"/>
                <a:sym typeface="Archivo Narrow Bold"/>
              </a:rPr>
              <a:t>E</a:t>
            </a:r>
            <a:r>
              <a:rPr lang="en-US" sz="1704" b="1" u="none" strike="noStrike">
                <a:solidFill>
                  <a:srgbClr val="2D2531"/>
                </a:solidFill>
                <a:latin typeface="Archivo Narrow Bold"/>
                <a:ea typeface="Archivo Narrow Bold"/>
                <a:cs typeface="Archivo Narrow Bold"/>
                <a:sym typeface="Archivo Narrow Bold"/>
              </a:rPr>
              <a:t>l algoritmo pueda ser interpretado y seguido correctamente por otros sin esfuerzo ni errores.</a:t>
            </a:r>
          </a:p>
        </p:txBody>
      </p:sp>
      <p:sp>
        <p:nvSpPr>
          <p:cNvPr id="82" name="TextBox 82"/>
          <p:cNvSpPr txBox="1"/>
          <p:nvPr/>
        </p:nvSpPr>
        <p:spPr>
          <a:xfrm>
            <a:off x="2693726" y="5543691"/>
            <a:ext cx="2938845" cy="304372"/>
          </a:xfrm>
          <a:prstGeom prst="rect">
            <a:avLst/>
          </a:prstGeom>
        </p:spPr>
        <p:txBody>
          <a:bodyPr lIns="0" tIns="0" rIns="0" bIns="0" rtlCol="0" anchor="t">
            <a:spAutoFit/>
          </a:bodyPr>
          <a:lstStyle/>
          <a:p>
            <a:pPr marL="0" lvl="0" indent="0" algn="ctr">
              <a:lnSpc>
                <a:spcPts val="2052"/>
              </a:lnSpc>
              <a:spcBef>
                <a:spcPct val="0"/>
              </a:spcBef>
            </a:pPr>
            <a:r>
              <a:rPr lang="en-US" sz="2503">
                <a:solidFill>
                  <a:srgbClr val="2D2531"/>
                </a:solidFill>
                <a:latin typeface="Archivo Narrow"/>
                <a:ea typeface="Archivo Narrow"/>
                <a:cs typeface="Archivo Narrow"/>
                <a:sym typeface="Archivo Narrow"/>
              </a:rPr>
              <a:t>LEGIBLE</a:t>
            </a:r>
          </a:p>
        </p:txBody>
      </p:sp>
      <p:pic>
        <p:nvPicPr>
          <p:cNvPr id="83" name="Imagen 82" descr="Icono&#10;&#10;El contenido generado por IA puede ser incorrecto.">
            <a:extLst>
              <a:ext uri="{FF2B5EF4-FFF2-40B4-BE49-F238E27FC236}">
                <a16:creationId xmlns:a16="http://schemas.microsoft.com/office/drawing/2014/main" id="{B11298E7-7BE8-DAB0-024A-F5731F81D9B8}"/>
              </a:ext>
            </a:extLst>
          </p:cNvPr>
          <p:cNvPicPr>
            <a:picLocks noChangeAspect="1"/>
          </p:cNvPicPr>
          <p:nvPr/>
        </p:nvPicPr>
        <p:blipFill>
          <a:blip r:embed="rId10" cstate="print">
            <a:extLst>
              <a:ext uri="{28A0092B-C50C-407E-A947-70E740481C1C}">
                <a14:useLocalDpi xmlns:a14="http://schemas.microsoft.com/office/drawing/2010/main" val="0"/>
              </a:ext>
            </a:extLst>
          </a:blip>
          <a:srcRect l="30377" t="16327" r="30874" b="16452"/>
          <a:stretch>
            <a:fillRect/>
          </a:stretch>
        </p:blipFill>
        <p:spPr>
          <a:xfrm rot="21315163">
            <a:off x="15325028" y="1303537"/>
            <a:ext cx="990049" cy="966096"/>
          </a:xfrm>
          <a:prstGeom prst="ellipse">
            <a:avLst/>
          </a:prstGeom>
        </p:spPr>
      </p:pic>
      <p:pic>
        <p:nvPicPr>
          <p:cNvPr id="84" name="Imagen 83">
            <a:extLst>
              <a:ext uri="{FF2B5EF4-FFF2-40B4-BE49-F238E27FC236}">
                <a16:creationId xmlns:a16="http://schemas.microsoft.com/office/drawing/2014/main" id="{DB371E2C-D9DD-376A-6689-DC8BF57EF32D}"/>
              </a:ext>
            </a:extLst>
          </p:cNvPr>
          <p:cNvPicPr>
            <a:picLocks noChangeAspect="1"/>
          </p:cNvPicPr>
          <p:nvPr/>
        </p:nvPicPr>
        <p:blipFill>
          <a:blip r:embed="rId11"/>
          <a:stretch>
            <a:fillRect/>
          </a:stretch>
        </p:blipFill>
        <p:spPr>
          <a:xfrm>
            <a:off x="2017402" y="2379804"/>
            <a:ext cx="12705371" cy="4187359"/>
          </a:xfrm>
          <a:prstGeom prst="rect">
            <a:avLst/>
          </a:prstGeom>
        </p:spPr>
      </p:pic>
      <p:pic>
        <p:nvPicPr>
          <p:cNvPr id="85" name="Picture 6" descr="X png cruzar png transparente antecedentes 38341441 PNG">
            <a:extLst>
              <a:ext uri="{FF2B5EF4-FFF2-40B4-BE49-F238E27FC236}">
                <a16:creationId xmlns:a16="http://schemas.microsoft.com/office/drawing/2014/main" id="{01732C71-49DA-DB72-3B89-A8FB31CBDC0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632" t="12307" r="12449" b="12307"/>
          <a:stretch>
            <a:fillRect/>
          </a:stretch>
        </p:blipFill>
        <p:spPr bwMode="auto">
          <a:xfrm>
            <a:off x="14227090" y="2372790"/>
            <a:ext cx="942587" cy="935990"/>
          </a:xfrm>
          <a:prstGeom prst="rect">
            <a:avLst/>
          </a:prstGeom>
          <a:noFill/>
          <a:extLst>
            <a:ext uri="{909E8E84-426E-40DD-AFC4-6F175D3DCCD1}">
              <a14:hiddenFill xmlns:a14="http://schemas.microsoft.com/office/drawing/2010/main">
                <a:solidFill>
                  <a:srgbClr val="FFFFFF"/>
                </a:solidFill>
              </a14:hiddenFill>
            </a:ext>
          </a:extLst>
        </p:spPr>
      </p:pic>
      <p:pic>
        <p:nvPicPr>
          <p:cNvPr id="86" name="Imagen 85">
            <a:extLst>
              <a:ext uri="{FF2B5EF4-FFF2-40B4-BE49-F238E27FC236}">
                <a16:creationId xmlns:a16="http://schemas.microsoft.com/office/drawing/2014/main" id="{BD2A87E1-AF2E-1EF3-23F5-454132ECAFB4}"/>
              </a:ext>
            </a:extLst>
          </p:cNvPr>
          <p:cNvPicPr>
            <a:picLocks noChangeAspect="1"/>
          </p:cNvPicPr>
          <p:nvPr/>
        </p:nvPicPr>
        <p:blipFill>
          <a:blip r:embed="rId13"/>
          <a:stretch>
            <a:fillRect/>
          </a:stretch>
        </p:blipFill>
        <p:spPr>
          <a:xfrm>
            <a:off x="1905231" y="2661192"/>
            <a:ext cx="12687593" cy="3875996"/>
          </a:xfrm>
          <a:prstGeom prst="rect">
            <a:avLst/>
          </a:prstGeom>
        </p:spPr>
      </p:pic>
      <p:pic>
        <p:nvPicPr>
          <p:cNvPr id="87" name="Picture 6" descr="X png cruzar png transparente antecedentes 38341441 PNG">
            <a:extLst>
              <a:ext uri="{FF2B5EF4-FFF2-40B4-BE49-F238E27FC236}">
                <a16:creationId xmlns:a16="http://schemas.microsoft.com/office/drawing/2014/main" id="{020AFAD8-330C-3A03-73F6-F98BBE2FA14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632" t="12307" r="12449" b="12307"/>
          <a:stretch>
            <a:fillRect/>
          </a:stretch>
        </p:blipFill>
        <p:spPr bwMode="auto">
          <a:xfrm>
            <a:off x="14091111" y="2392554"/>
            <a:ext cx="942587" cy="935990"/>
          </a:xfrm>
          <a:prstGeom prst="rect">
            <a:avLst/>
          </a:prstGeom>
          <a:noFill/>
          <a:extLst>
            <a:ext uri="{909E8E84-426E-40DD-AFC4-6F175D3DCCD1}">
              <a14:hiddenFill xmlns:a14="http://schemas.microsoft.com/office/drawing/2010/main">
                <a:solidFill>
                  <a:srgbClr val="FFFFFF"/>
                </a:solidFill>
              </a14:hiddenFill>
            </a:ext>
          </a:extLst>
        </p:spPr>
      </p:pic>
      <p:pic>
        <p:nvPicPr>
          <p:cNvPr id="88" name="Imagen 87" descr="Icono&#10;&#10;El contenido generado por IA puede ser incorrecto.">
            <a:extLst>
              <a:ext uri="{FF2B5EF4-FFF2-40B4-BE49-F238E27FC236}">
                <a16:creationId xmlns:a16="http://schemas.microsoft.com/office/drawing/2014/main" id="{68E33783-5ABC-D283-B923-263F5330CC1C}"/>
              </a:ext>
            </a:extLst>
          </p:cNvPr>
          <p:cNvPicPr>
            <a:picLocks noChangeAspect="1"/>
          </p:cNvPicPr>
          <p:nvPr/>
        </p:nvPicPr>
        <p:blipFill>
          <a:blip r:embed="rId10" cstate="print">
            <a:extLst>
              <a:ext uri="{28A0092B-C50C-407E-A947-70E740481C1C}">
                <a14:useLocalDpi xmlns:a14="http://schemas.microsoft.com/office/drawing/2010/main" val="0"/>
              </a:ext>
            </a:extLst>
          </a:blip>
          <a:srcRect l="30377" t="16327" r="30874" b="16452"/>
          <a:stretch>
            <a:fillRect/>
          </a:stretch>
        </p:blipFill>
        <p:spPr>
          <a:xfrm rot="21315163">
            <a:off x="16235350" y="2998308"/>
            <a:ext cx="990049" cy="966096"/>
          </a:xfrm>
          <a:prstGeom prst="ellipse">
            <a:avLst/>
          </a:prstGeom>
        </p:spPr>
      </p:pic>
      <p:pic>
        <p:nvPicPr>
          <p:cNvPr id="89" name="Imagen 88">
            <a:extLst>
              <a:ext uri="{FF2B5EF4-FFF2-40B4-BE49-F238E27FC236}">
                <a16:creationId xmlns:a16="http://schemas.microsoft.com/office/drawing/2014/main" id="{81FCB341-5200-D88C-FAB2-0BA6D50C2905}"/>
              </a:ext>
            </a:extLst>
          </p:cNvPr>
          <p:cNvPicPr>
            <a:picLocks noChangeAspect="1"/>
          </p:cNvPicPr>
          <p:nvPr/>
        </p:nvPicPr>
        <p:blipFill>
          <a:blip r:embed="rId14"/>
          <a:stretch>
            <a:fillRect/>
          </a:stretch>
        </p:blipFill>
        <p:spPr>
          <a:xfrm>
            <a:off x="2045338" y="2504007"/>
            <a:ext cx="12514259" cy="3962101"/>
          </a:xfrm>
          <a:prstGeom prst="rect">
            <a:avLst/>
          </a:prstGeom>
        </p:spPr>
      </p:pic>
      <p:pic>
        <p:nvPicPr>
          <p:cNvPr id="90" name="Picture 6" descr="X png cruzar png transparente antecedentes 38341441 PNG">
            <a:extLst>
              <a:ext uri="{FF2B5EF4-FFF2-40B4-BE49-F238E27FC236}">
                <a16:creationId xmlns:a16="http://schemas.microsoft.com/office/drawing/2014/main" id="{7D311E35-0A88-FCF4-67E8-CE29EC3C15B4}"/>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632" t="12307" r="12449" b="12307"/>
          <a:stretch>
            <a:fillRect/>
          </a:stretch>
        </p:blipFill>
        <p:spPr bwMode="auto">
          <a:xfrm>
            <a:off x="14108701" y="2457538"/>
            <a:ext cx="942587" cy="935990"/>
          </a:xfrm>
          <a:prstGeom prst="rect">
            <a:avLst/>
          </a:prstGeom>
          <a:noFill/>
          <a:extLst>
            <a:ext uri="{909E8E84-426E-40DD-AFC4-6F175D3DCCD1}">
              <a14:hiddenFill xmlns:a14="http://schemas.microsoft.com/office/drawing/2010/main">
                <a:solidFill>
                  <a:srgbClr val="FFFFFF"/>
                </a:solidFill>
              </a14:hiddenFill>
            </a:ext>
          </a:extLst>
        </p:spPr>
      </p:pic>
      <p:pic>
        <p:nvPicPr>
          <p:cNvPr id="91" name="Imagen 90" descr="Icono&#10;&#10;El contenido generado por IA puede ser incorrecto.">
            <a:extLst>
              <a:ext uri="{FF2B5EF4-FFF2-40B4-BE49-F238E27FC236}">
                <a16:creationId xmlns:a16="http://schemas.microsoft.com/office/drawing/2014/main" id="{C612F3ED-0D93-59AD-E5B2-E15992F9E9C8}"/>
              </a:ext>
            </a:extLst>
          </p:cNvPr>
          <p:cNvPicPr>
            <a:picLocks noChangeAspect="1"/>
          </p:cNvPicPr>
          <p:nvPr/>
        </p:nvPicPr>
        <p:blipFill>
          <a:blip r:embed="rId10" cstate="print">
            <a:extLst>
              <a:ext uri="{28A0092B-C50C-407E-A947-70E740481C1C}">
                <a14:useLocalDpi xmlns:a14="http://schemas.microsoft.com/office/drawing/2010/main" val="0"/>
              </a:ext>
            </a:extLst>
          </a:blip>
          <a:srcRect l="30377" t="16327" r="30874" b="16452"/>
          <a:stretch>
            <a:fillRect/>
          </a:stretch>
        </p:blipFill>
        <p:spPr>
          <a:xfrm rot="21315163">
            <a:off x="16366964" y="5091284"/>
            <a:ext cx="990049" cy="966096"/>
          </a:xfrm>
          <a:prstGeom prst="ellipse">
            <a:avLst/>
          </a:prstGeom>
        </p:spPr>
      </p:pic>
      <p:pic>
        <p:nvPicPr>
          <p:cNvPr id="92" name="Imagen 91">
            <a:extLst>
              <a:ext uri="{FF2B5EF4-FFF2-40B4-BE49-F238E27FC236}">
                <a16:creationId xmlns:a16="http://schemas.microsoft.com/office/drawing/2014/main" id="{AE61FBD9-0618-1B91-3E56-48E013F61BDC}"/>
              </a:ext>
            </a:extLst>
          </p:cNvPr>
          <p:cNvPicPr>
            <a:picLocks noChangeAspect="1"/>
          </p:cNvPicPr>
          <p:nvPr/>
        </p:nvPicPr>
        <p:blipFill>
          <a:blip r:embed="rId15"/>
          <a:stretch>
            <a:fillRect/>
          </a:stretch>
        </p:blipFill>
        <p:spPr>
          <a:xfrm>
            <a:off x="2099530" y="2506887"/>
            <a:ext cx="12477657" cy="4005690"/>
          </a:xfrm>
          <a:prstGeom prst="rect">
            <a:avLst/>
          </a:prstGeom>
        </p:spPr>
      </p:pic>
      <p:pic>
        <p:nvPicPr>
          <p:cNvPr id="93" name="Picture 6" descr="X png cruzar png transparente antecedentes 38341441 PNG">
            <a:extLst>
              <a:ext uri="{FF2B5EF4-FFF2-40B4-BE49-F238E27FC236}">
                <a16:creationId xmlns:a16="http://schemas.microsoft.com/office/drawing/2014/main" id="{CE7249C0-F262-2602-406E-72C60FDCBE3F}"/>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632" t="12307" r="12449" b="12307"/>
          <a:stretch>
            <a:fillRect/>
          </a:stretch>
        </p:blipFill>
        <p:spPr bwMode="auto">
          <a:xfrm>
            <a:off x="14061178" y="2476912"/>
            <a:ext cx="942587" cy="935990"/>
          </a:xfrm>
          <a:prstGeom prst="rect">
            <a:avLst/>
          </a:prstGeom>
          <a:noFill/>
          <a:extLst>
            <a:ext uri="{909E8E84-426E-40DD-AFC4-6F175D3DCCD1}">
              <a14:hiddenFill xmlns:a14="http://schemas.microsoft.com/office/drawing/2010/main">
                <a:solidFill>
                  <a:srgbClr val="FFFFFF"/>
                </a:solidFill>
              </a14:hiddenFill>
            </a:ext>
          </a:extLst>
        </p:spPr>
      </p:pic>
      <p:pic>
        <p:nvPicPr>
          <p:cNvPr id="94" name="Imagen 93" descr="Icono&#10;&#10;El contenido generado por IA puede ser incorrecto.">
            <a:extLst>
              <a:ext uri="{FF2B5EF4-FFF2-40B4-BE49-F238E27FC236}">
                <a16:creationId xmlns:a16="http://schemas.microsoft.com/office/drawing/2014/main" id="{65182075-B248-E757-23DD-99968EA5F31B}"/>
              </a:ext>
            </a:extLst>
          </p:cNvPr>
          <p:cNvPicPr>
            <a:picLocks noChangeAspect="1"/>
          </p:cNvPicPr>
          <p:nvPr/>
        </p:nvPicPr>
        <p:blipFill>
          <a:blip r:embed="rId10" cstate="print">
            <a:extLst>
              <a:ext uri="{28A0092B-C50C-407E-A947-70E740481C1C}">
                <a14:useLocalDpi xmlns:a14="http://schemas.microsoft.com/office/drawing/2010/main" val="0"/>
              </a:ext>
            </a:extLst>
          </a:blip>
          <a:srcRect l="30377" t="16327" r="30874" b="16452"/>
          <a:stretch>
            <a:fillRect/>
          </a:stretch>
        </p:blipFill>
        <p:spPr>
          <a:xfrm rot="21315163">
            <a:off x="15692671" y="6914780"/>
            <a:ext cx="990049" cy="966096"/>
          </a:xfrm>
          <a:prstGeom prst="ellipse">
            <a:avLst/>
          </a:prstGeom>
        </p:spPr>
      </p:pic>
      <p:pic>
        <p:nvPicPr>
          <p:cNvPr id="95" name="Imagen 94">
            <a:extLst>
              <a:ext uri="{FF2B5EF4-FFF2-40B4-BE49-F238E27FC236}">
                <a16:creationId xmlns:a16="http://schemas.microsoft.com/office/drawing/2014/main" id="{8AF76EB6-457E-FB7C-BF3D-9C2143F7F5CC}"/>
              </a:ext>
            </a:extLst>
          </p:cNvPr>
          <p:cNvPicPr>
            <a:picLocks noChangeAspect="1"/>
          </p:cNvPicPr>
          <p:nvPr/>
        </p:nvPicPr>
        <p:blipFill>
          <a:blip r:embed="rId16"/>
          <a:stretch>
            <a:fillRect/>
          </a:stretch>
        </p:blipFill>
        <p:spPr>
          <a:xfrm>
            <a:off x="2207911" y="2536377"/>
            <a:ext cx="12487665" cy="3903330"/>
          </a:xfrm>
          <a:prstGeom prst="rect">
            <a:avLst/>
          </a:prstGeom>
        </p:spPr>
      </p:pic>
      <p:pic>
        <p:nvPicPr>
          <p:cNvPr id="96" name="Picture 6" descr="X png cruzar png transparente antecedentes 38341441 PNG">
            <a:extLst>
              <a:ext uri="{FF2B5EF4-FFF2-40B4-BE49-F238E27FC236}">
                <a16:creationId xmlns:a16="http://schemas.microsoft.com/office/drawing/2014/main" id="{E6F4522B-4745-06B1-30AC-DCE77DFE88E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632" t="12307" r="12449" b="12307"/>
          <a:stretch>
            <a:fillRect/>
          </a:stretch>
        </p:blipFill>
        <p:spPr bwMode="auto">
          <a:xfrm>
            <a:off x="14213578" y="2629312"/>
            <a:ext cx="942587" cy="935990"/>
          </a:xfrm>
          <a:prstGeom prst="rect">
            <a:avLst/>
          </a:prstGeom>
          <a:noFill/>
          <a:extLst>
            <a:ext uri="{909E8E84-426E-40DD-AFC4-6F175D3DCCD1}">
              <a14:hiddenFill xmlns:a14="http://schemas.microsoft.com/office/drawing/2010/main">
                <a:solidFill>
                  <a:srgbClr val="FFFFFF"/>
                </a:solidFill>
              </a14:hiddenFill>
            </a:ext>
          </a:extLst>
        </p:spPr>
      </p:pic>
      <p:pic>
        <p:nvPicPr>
          <p:cNvPr id="97" name="Imagen 96" descr="Icono&#10;&#10;El contenido generado por IA puede ser incorrecto.">
            <a:extLst>
              <a:ext uri="{FF2B5EF4-FFF2-40B4-BE49-F238E27FC236}">
                <a16:creationId xmlns:a16="http://schemas.microsoft.com/office/drawing/2014/main" id="{D151E4D8-84C3-10E6-07E4-E7F8723C044C}"/>
              </a:ext>
            </a:extLst>
          </p:cNvPr>
          <p:cNvPicPr>
            <a:picLocks noChangeAspect="1"/>
          </p:cNvPicPr>
          <p:nvPr/>
        </p:nvPicPr>
        <p:blipFill>
          <a:blip r:embed="rId10" cstate="print">
            <a:extLst>
              <a:ext uri="{28A0092B-C50C-407E-A947-70E740481C1C}">
                <a14:useLocalDpi xmlns:a14="http://schemas.microsoft.com/office/drawing/2010/main" val="0"/>
              </a:ext>
            </a:extLst>
          </a:blip>
          <a:srcRect l="30377" t="16327" r="30874" b="16452"/>
          <a:stretch>
            <a:fillRect/>
          </a:stretch>
        </p:blipFill>
        <p:spPr>
          <a:xfrm rot="21315163">
            <a:off x="2464225" y="1201851"/>
            <a:ext cx="990049" cy="966096"/>
          </a:xfrm>
          <a:prstGeom prst="ellipse">
            <a:avLst/>
          </a:prstGeom>
        </p:spPr>
      </p:pic>
      <p:pic>
        <p:nvPicPr>
          <p:cNvPr id="104" name="Imagen 103" descr="Icono&#10;&#10;El contenido generado por IA puede ser incorrecto.">
            <a:extLst>
              <a:ext uri="{FF2B5EF4-FFF2-40B4-BE49-F238E27FC236}">
                <a16:creationId xmlns:a16="http://schemas.microsoft.com/office/drawing/2014/main" id="{F47D396E-45F8-CE93-53E7-AF95D1D86C4E}"/>
              </a:ext>
            </a:extLst>
          </p:cNvPr>
          <p:cNvPicPr>
            <a:picLocks noChangeAspect="1"/>
          </p:cNvPicPr>
          <p:nvPr/>
        </p:nvPicPr>
        <p:blipFill>
          <a:blip r:embed="rId10" cstate="print">
            <a:extLst>
              <a:ext uri="{28A0092B-C50C-407E-A947-70E740481C1C}">
                <a14:useLocalDpi xmlns:a14="http://schemas.microsoft.com/office/drawing/2010/main" val="0"/>
              </a:ext>
            </a:extLst>
          </a:blip>
          <a:srcRect l="30377" t="16327" r="30874" b="16452"/>
          <a:stretch>
            <a:fillRect/>
          </a:stretch>
        </p:blipFill>
        <p:spPr>
          <a:xfrm rot="21315163">
            <a:off x="1482991" y="6639155"/>
            <a:ext cx="990049" cy="966096"/>
          </a:xfrm>
          <a:prstGeom prst="ellipse">
            <a:avLst/>
          </a:prstGeom>
        </p:spPr>
      </p:pic>
      <p:pic>
        <p:nvPicPr>
          <p:cNvPr id="98" name="Imagen 97" descr="Icono&#10;&#10;El contenido generado por IA puede ser incorrecto.">
            <a:extLst>
              <a:ext uri="{FF2B5EF4-FFF2-40B4-BE49-F238E27FC236}">
                <a16:creationId xmlns:a16="http://schemas.microsoft.com/office/drawing/2014/main" id="{125E028A-37AC-4BBD-BCE6-A7E3753CD57F}"/>
              </a:ext>
            </a:extLst>
          </p:cNvPr>
          <p:cNvPicPr>
            <a:picLocks noChangeAspect="1"/>
          </p:cNvPicPr>
          <p:nvPr/>
        </p:nvPicPr>
        <p:blipFill>
          <a:blip r:embed="rId10" cstate="print">
            <a:extLst>
              <a:ext uri="{28A0092B-C50C-407E-A947-70E740481C1C}">
                <a14:useLocalDpi xmlns:a14="http://schemas.microsoft.com/office/drawing/2010/main" val="0"/>
              </a:ext>
            </a:extLst>
          </a:blip>
          <a:srcRect l="30377" t="16327" r="30874" b="16452"/>
          <a:stretch>
            <a:fillRect/>
          </a:stretch>
        </p:blipFill>
        <p:spPr>
          <a:xfrm rot="21315163">
            <a:off x="1461177" y="3007847"/>
            <a:ext cx="990049" cy="966096"/>
          </a:xfrm>
          <a:prstGeom prst="ellipse">
            <a:avLst/>
          </a:prstGeom>
        </p:spPr>
      </p:pic>
      <p:pic>
        <p:nvPicPr>
          <p:cNvPr id="99" name="Imagen 98">
            <a:extLst>
              <a:ext uri="{FF2B5EF4-FFF2-40B4-BE49-F238E27FC236}">
                <a16:creationId xmlns:a16="http://schemas.microsoft.com/office/drawing/2014/main" id="{B7ECCFD8-76B3-D23F-69E8-4B3C47EBF3DA}"/>
              </a:ext>
            </a:extLst>
          </p:cNvPr>
          <p:cNvPicPr>
            <a:picLocks noChangeAspect="1"/>
          </p:cNvPicPr>
          <p:nvPr/>
        </p:nvPicPr>
        <p:blipFill>
          <a:blip r:embed="rId17"/>
          <a:stretch>
            <a:fillRect/>
          </a:stretch>
        </p:blipFill>
        <p:spPr>
          <a:xfrm>
            <a:off x="2131437" y="2429685"/>
            <a:ext cx="12499941" cy="4017036"/>
          </a:xfrm>
          <a:prstGeom prst="rect">
            <a:avLst/>
          </a:prstGeom>
        </p:spPr>
      </p:pic>
      <p:pic>
        <p:nvPicPr>
          <p:cNvPr id="100" name="Picture 6" descr="X png cruzar png transparente antecedentes 38341441 PNG">
            <a:extLst>
              <a:ext uri="{FF2B5EF4-FFF2-40B4-BE49-F238E27FC236}">
                <a16:creationId xmlns:a16="http://schemas.microsoft.com/office/drawing/2014/main" id="{13B50BD5-7D3C-8C9D-F0DB-66743BB59FC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632" t="12307" r="12449" b="12307"/>
          <a:stretch>
            <a:fillRect/>
          </a:stretch>
        </p:blipFill>
        <p:spPr bwMode="auto">
          <a:xfrm>
            <a:off x="14231517" y="2491580"/>
            <a:ext cx="942587" cy="935990"/>
          </a:xfrm>
          <a:prstGeom prst="rect">
            <a:avLst/>
          </a:prstGeom>
          <a:noFill/>
          <a:extLst>
            <a:ext uri="{909E8E84-426E-40DD-AFC4-6F175D3DCCD1}">
              <a14:hiddenFill xmlns:a14="http://schemas.microsoft.com/office/drawing/2010/main">
                <a:solidFill>
                  <a:srgbClr val="FFFFFF"/>
                </a:solidFill>
              </a14:hiddenFill>
            </a:ext>
          </a:extLst>
        </p:spPr>
      </p:pic>
      <p:pic>
        <p:nvPicPr>
          <p:cNvPr id="102" name="Imagen 101">
            <a:extLst>
              <a:ext uri="{FF2B5EF4-FFF2-40B4-BE49-F238E27FC236}">
                <a16:creationId xmlns:a16="http://schemas.microsoft.com/office/drawing/2014/main" id="{A69B6CC2-468E-0F68-0CD9-C283BC03F11A}"/>
              </a:ext>
            </a:extLst>
          </p:cNvPr>
          <p:cNvPicPr>
            <a:picLocks noChangeAspect="1"/>
          </p:cNvPicPr>
          <p:nvPr/>
        </p:nvPicPr>
        <p:blipFill>
          <a:blip r:embed="rId18"/>
          <a:stretch>
            <a:fillRect/>
          </a:stretch>
        </p:blipFill>
        <p:spPr>
          <a:xfrm>
            <a:off x="2345598" y="2417516"/>
            <a:ext cx="12286479" cy="4048591"/>
          </a:xfrm>
          <a:prstGeom prst="rect">
            <a:avLst/>
          </a:prstGeom>
        </p:spPr>
      </p:pic>
      <p:pic>
        <p:nvPicPr>
          <p:cNvPr id="103" name="Picture 6" descr="X png cruzar png transparente antecedentes 38341441 PNG">
            <a:extLst>
              <a:ext uri="{FF2B5EF4-FFF2-40B4-BE49-F238E27FC236}">
                <a16:creationId xmlns:a16="http://schemas.microsoft.com/office/drawing/2014/main" id="{CEA6AD7B-45F7-319C-D738-80513A34D68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1632" t="12307" r="12449" b="12307"/>
          <a:stretch>
            <a:fillRect/>
          </a:stretch>
        </p:blipFill>
        <p:spPr bwMode="auto">
          <a:xfrm>
            <a:off x="14185003" y="2420499"/>
            <a:ext cx="942587" cy="93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childTnLst>
                          </p:cTn>
                        </p:par>
                      </p:childTnLst>
                    </p:cTn>
                  </p:par>
                </p:childTnLst>
              </p:cTn>
              <p:nextCondLst>
                <p:cond evt="onClick" delay="0">
                  <p:tgtEl>
                    <p:spTgt spid="83"/>
                  </p:tgtEl>
                </p:cond>
              </p:nextCondLst>
            </p:seq>
            <p:seq concurrent="1" nextAc="seek">
              <p:cTn id="11" restart="whenNotActive" fill="hold" evtFilter="cancelBubble" nodeType="interactiveSeq">
                <p:stCondLst>
                  <p:cond evt="onClick" delay="0">
                    <p:tgtEl>
                      <p:spTgt spid="85"/>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85"/>
                                        </p:tgtEl>
                                      </p:cBhvr>
                                    </p:animEffect>
                                    <p:set>
                                      <p:cBhvr>
                                        <p:cTn id="16" dur="1" fill="hold">
                                          <p:stCondLst>
                                            <p:cond delay="499"/>
                                          </p:stCondLst>
                                        </p:cTn>
                                        <p:tgtEl>
                                          <p:spTgt spid="8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4"/>
                                        </p:tgtEl>
                                      </p:cBhvr>
                                    </p:animEffect>
                                    <p:set>
                                      <p:cBhvr>
                                        <p:cTn id="19" dur="1" fill="hold">
                                          <p:stCondLst>
                                            <p:cond delay="499"/>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85"/>
                  </p:tgtEl>
                </p:cond>
              </p:nextCondLst>
            </p:seq>
            <p:seq concurrent="1" nextAc="seek">
              <p:cTn id="20" restart="whenNotActive" fill="hold" evtFilter="cancelBubble" nodeType="interactiveSeq">
                <p:stCondLst>
                  <p:cond evt="onClick" delay="0">
                    <p:tgtEl>
                      <p:spTgt spid="88"/>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childTnLst>
                          </p:cTn>
                        </p:par>
                      </p:childTnLst>
                    </p:cTn>
                  </p:par>
                </p:childTnLst>
              </p:cTn>
              <p:nextCondLst>
                <p:cond evt="onClick" delay="0">
                  <p:tgtEl>
                    <p:spTgt spid="88"/>
                  </p:tgtEl>
                </p:cond>
              </p:nextCondLst>
            </p:seq>
            <p:seq concurrent="1" nextAc="seek">
              <p:cTn id="29" restart="whenNotActive" fill="hold" evtFilter="cancelBubble" nodeType="interactiveSeq">
                <p:stCondLst>
                  <p:cond evt="onClick" delay="0">
                    <p:tgtEl>
                      <p:spTgt spid="87"/>
                    </p:tgtEl>
                  </p:cond>
                </p:stCondLst>
                <p:endSync evt="end" delay="0">
                  <p:rtn val="all"/>
                </p:endSync>
                <p:childTnLst>
                  <p:par>
                    <p:cTn id="30" fill="hold">
                      <p:stCondLst>
                        <p:cond delay="0"/>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87"/>
                                        </p:tgtEl>
                                      </p:cBhvr>
                                    </p:animEffect>
                                    <p:set>
                                      <p:cBhvr>
                                        <p:cTn id="34" dur="1" fill="hold">
                                          <p:stCondLst>
                                            <p:cond delay="499"/>
                                          </p:stCondLst>
                                        </p:cTn>
                                        <p:tgtEl>
                                          <p:spTgt spid="8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86"/>
                                        </p:tgtEl>
                                      </p:cBhvr>
                                    </p:animEffect>
                                    <p:set>
                                      <p:cBhvr>
                                        <p:cTn id="37" dur="1" fill="hold">
                                          <p:stCondLst>
                                            <p:cond delay="499"/>
                                          </p:stCondLst>
                                        </p:cTn>
                                        <p:tgtEl>
                                          <p:spTgt spid="86"/>
                                        </p:tgtEl>
                                        <p:attrNameLst>
                                          <p:attrName>style.visibility</p:attrName>
                                        </p:attrNameLst>
                                      </p:cBhvr>
                                      <p:to>
                                        <p:strVal val="hidden"/>
                                      </p:to>
                                    </p:set>
                                  </p:childTnLst>
                                </p:cTn>
                              </p:par>
                            </p:childTnLst>
                          </p:cTn>
                        </p:par>
                      </p:childTnLst>
                    </p:cTn>
                  </p:par>
                </p:childTnLst>
              </p:cTn>
              <p:nextCondLst>
                <p:cond evt="onClick" delay="0">
                  <p:tgtEl>
                    <p:spTgt spid="87"/>
                  </p:tgtEl>
                </p:cond>
              </p:nextCondLst>
            </p:seq>
            <p:seq concurrent="1" nextAc="seek">
              <p:cTn id="38" restart="whenNotActive" fill="hold" evtFilter="cancelBubble" nodeType="interactiveSeq">
                <p:stCondLst>
                  <p:cond evt="onClick" delay="0">
                    <p:tgtEl>
                      <p:spTgt spid="91"/>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500"/>
                                        <p:tgtEl>
                                          <p:spTgt spid="90"/>
                                        </p:tgtEl>
                                      </p:cBhvr>
                                    </p:animEffect>
                                  </p:childTnLst>
                                </p:cTn>
                              </p:par>
                              <p:par>
                                <p:cTn id="44" presetID="10" presetClass="entr" presetSubtype="0" fill="hold"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fade">
                                      <p:cBhvr>
                                        <p:cTn id="46" dur="500"/>
                                        <p:tgtEl>
                                          <p:spTgt spid="89"/>
                                        </p:tgtEl>
                                      </p:cBhvr>
                                    </p:animEffect>
                                  </p:childTnLst>
                                </p:cTn>
                              </p:par>
                            </p:childTnLst>
                          </p:cTn>
                        </p:par>
                      </p:childTnLst>
                    </p:cTn>
                  </p:par>
                </p:childTnLst>
              </p:cTn>
              <p:nextCondLst>
                <p:cond evt="onClick" delay="0">
                  <p:tgtEl>
                    <p:spTgt spid="91"/>
                  </p:tgtEl>
                </p:cond>
              </p:nextCondLst>
            </p:seq>
            <p:seq concurrent="1" nextAc="seek">
              <p:cTn id="47" restart="whenNotActive" fill="hold" evtFilter="cancelBubble" nodeType="interactiveSeq">
                <p:stCondLst>
                  <p:cond evt="onClick" delay="0">
                    <p:tgtEl>
                      <p:spTgt spid="90"/>
                    </p:tgtEl>
                  </p:cond>
                </p:stCondLst>
                <p:endSync evt="end" delay="0">
                  <p:rtn val="all"/>
                </p:endSync>
                <p:childTnLst>
                  <p:par>
                    <p:cTn id="48" fill="hold">
                      <p:stCondLst>
                        <p:cond delay="0"/>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90"/>
                                        </p:tgtEl>
                                      </p:cBhvr>
                                    </p:animEffect>
                                    <p:set>
                                      <p:cBhvr>
                                        <p:cTn id="52" dur="1" fill="hold">
                                          <p:stCondLst>
                                            <p:cond delay="499"/>
                                          </p:stCondLst>
                                        </p:cTn>
                                        <p:tgtEl>
                                          <p:spTgt spid="90"/>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89"/>
                                        </p:tgtEl>
                                      </p:cBhvr>
                                    </p:animEffect>
                                    <p:set>
                                      <p:cBhvr>
                                        <p:cTn id="55" dur="1" fill="hold">
                                          <p:stCondLst>
                                            <p:cond delay="499"/>
                                          </p:stCondLst>
                                        </p:cTn>
                                        <p:tgtEl>
                                          <p:spTgt spid="89"/>
                                        </p:tgtEl>
                                        <p:attrNameLst>
                                          <p:attrName>style.visibility</p:attrName>
                                        </p:attrNameLst>
                                      </p:cBhvr>
                                      <p:to>
                                        <p:strVal val="hidden"/>
                                      </p:to>
                                    </p:set>
                                  </p:childTnLst>
                                </p:cTn>
                              </p:par>
                            </p:childTnLst>
                          </p:cTn>
                        </p:par>
                      </p:childTnLst>
                    </p:cTn>
                  </p:par>
                </p:childTnLst>
              </p:cTn>
              <p:nextCondLst>
                <p:cond evt="onClick" delay="0">
                  <p:tgtEl>
                    <p:spTgt spid="90"/>
                  </p:tgtEl>
                </p:cond>
              </p:nextCondLst>
            </p:seq>
            <p:seq concurrent="1" nextAc="seek">
              <p:cTn id="56" restart="whenNotActive" fill="hold" evtFilter="cancelBubble" nodeType="interactiveSeq">
                <p:stCondLst>
                  <p:cond evt="onClick" delay="0">
                    <p:tgtEl>
                      <p:spTgt spid="94"/>
                    </p:tgtEl>
                  </p:cond>
                </p:stCondLst>
                <p:endSync evt="end" delay="0">
                  <p:rtn val="all"/>
                </p:endSync>
                <p:childTnLst>
                  <p:par>
                    <p:cTn id="57" fill="hold">
                      <p:stCondLst>
                        <p:cond delay="0"/>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93"/>
                                        </p:tgtEl>
                                        <p:attrNameLst>
                                          <p:attrName>style.visibility</p:attrName>
                                        </p:attrNameLst>
                                      </p:cBhvr>
                                      <p:to>
                                        <p:strVal val="visible"/>
                                      </p:to>
                                    </p:set>
                                    <p:animEffect transition="in" filter="fade">
                                      <p:cBhvr>
                                        <p:cTn id="61" dur="500"/>
                                        <p:tgtEl>
                                          <p:spTgt spid="93"/>
                                        </p:tgtEl>
                                      </p:cBhvr>
                                    </p:animEffect>
                                  </p:childTnLst>
                                </p:cTn>
                              </p:par>
                              <p:par>
                                <p:cTn id="62" presetID="10" presetClass="entr" presetSubtype="0" fill="hold" nodeType="withEffect">
                                  <p:stCondLst>
                                    <p:cond delay="0"/>
                                  </p:stCondLst>
                                  <p:childTnLst>
                                    <p:set>
                                      <p:cBhvr>
                                        <p:cTn id="63" dur="1" fill="hold">
                                          <p:stCondLst>
                                            <p:cond delay="0"/>
                                          </p:stCondLst>
                                        </p:cTn>
                                        <p:tgtEl>
                                          <p:spTgt spid="92"/>
                                        </p:tgtEl>
                                        <p:attrNameLst>
                                          <p:attrName>style.visibility</p:attrName>
                                        </p:attrNameLst>
                                      </p:cBhvr>
                                      <p:to>
                                        <p:strVal val="visible"/>
                                      </p:to>
                                    </p:set>
                                    <p:animEffect transition="in" filter="fade">
                                      <p:cBhvr>
                                        <p:cTn id="64" dur="500"/>
                                        <p:tgtEl>
                                          <p:spTgt spid="92"/>
                                        </p:tgtEl>
                                      </p:cBhvr>
                                    </p:animEffect>
                                  </p:childTnLst>
                                </p:cTn>
                              </p:par>
                            </p:childTnLst>
                          </p:cTn>
                        </p:par>
                      </p:childTnLst>
                    </p:cTn>
                  </p:par>
                </p:childTnLst>
              </p:cTn>
              <p:nextCondLst>
                <p:cond evt="onClick" delay="0">
                  <p:tgtEl>
                    <p:spTgt spid="94"/>
                  </p:tgtEl>
                </p:cond>
              </p:nextCondLst>
            </p:seq>
            <p:seq concurrent="1" nextAc="seek">
              <p:cTn id="65" restart="whenNotActive" fill="hold" evtFilter="cancelBubble" nodeType="interactiveSeq">
                <p:stCondLst>
                  <p:cond evt="onClick" delay="0">
                    <p:tgtEl>
                      <p:spTgt spid="93"/>
                    </p:tgtEl>
                  </p:cond>
                </p:stCondLst>
                <p:endSync evt="end" delay="0">
                  <p:rtn val="all"/>
                </p:endSync>
                <p:childTnLst>
                  <p:par>
                    <p:cTn id="66" fill="hold">
                      <p:stCondLst>
                        <p:cond delay="0"/>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92"/>
                                        </p:tgtEl>
                                      </p:cBhvr>
                                    </p:animEffect>
                                    <p:set>
                                      <p:cBhvr>
                                        <p:cTn id="73" dur="1" fill="hold">
                                          <p:stCondLst>
                                            <p:cond delay="499"/>
                                          </p:stCondLst>
                                        </p:cTn>
                                        <p:tgtEl>
                                          <p:spTgt spid="92"/>
                                        </p:tgtEl>
                                        <p:attrNameLst>
                                          <p:attrName>style.visibility</p:attrName>
                                        </p:attrNameLst>
                                      </p:cBhvr>
                                      <p:to>
                                        <p:strVal val="hidden"/>
                                      </p:to>
                                    </p:set>
                                  </p:childTnLst>
                                </p:cTn>
                              </p:par>
                            </p:childTnLst>
                          </p:cTn>
                        </p:par>
                      </p:childTnLst>
                    </p:cTn>
                  </p:par>
                </p:childTnLst>
              </p:cTn>
              <p:nextCondLst>
                <p:cond evt="onClick" delay="0">
                  <p:tgtEl>
                    <p:spTgt spid="93"/>
                  </p:tgtEl>
                </p:cond>
              </p:nextCondLst>
            </p:seq>
            <p:seq concurrent="1" nextAc="seek">
              <p:cTn id="74" restart="whenNotActive" fill="hold" evtFilter="cancelBubble" nodeType="interactiveSeq">
                <p:stCondLst>
                  <p:cond evt="onClick" delay="0">
                    <p:tgtEl>
                      <p:spTgt spid="97"/>
                    </p:tgtEl>
                  </p:cond>
                </p:stCondLst>
                <p:endSync evt="end" delay="0">
                  <p:rtn val="all"/>
                </p:endSync>
                <p:childTnLst>
                  <p:par>
                    <p:cTn id="75" fill="hold">
                      <p:stCondLst>
                        <p:cond delay="0"/>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500"/>
                                        <p:tgtEl>
                                          <p:spTgt spid="96"/>
                                        </p:tgtEl>
                                      </p:cBhvr>
                                    </p:animEffect>
                                  </p:childTnLst>
                                </p:cTn>
                              </p:par>
                              <p:par>
                                <p:cTn id="80" presetID="10" presetClass="entr" presetSubtype="0" fill="hold" nodeType="with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fade">
                                      <p:cBhvr>
                                        <p:cTn id="82" dur="500"/>
                                        <p:tgtEl>
                                          <p:spTgt spid="95"/>
                                        </p:tgtEl>
                                      </p:cBhvr>
                                    </p:animEffect>
                                  </p:childTnLst>
                                </p:cTn>
                              </p:par>
                            </p:childTnLst>
                          </p:cTn>
                        </p:par>
                      </p:childTnLst>
                    </p:cTn>
                  </p:par>
                </p:childTnLst>
              </p:cTn>
              <p:nextCondLst>
                <p:cond evt="onClick" delay="0">
                  <p:tgtEl>
                    <p:spTgt spid="97"/>
                  </p:tgtEl>
                </p:cond>
              </p:nextCondLst>
            </p:seq>
            <p:seq concurrent="1" nextAc="seek">
              <p:cTn id="83" restart="whenNotActive" fill="hold" evtFilter="cancelBubble" nodeType="interactiveSeq">
                <p:stCondLst>
                  <p:cond evt="onClick" delay="0">
                    <p:tgtEl>
                      <p:spTgt spid="96"/>
                    </p:tgtEl>
                  </p:cond>
                </p:stCondLst>
                <p:endSync evt="end" delay="0">
                  <p:rtn val="all"/>
                </p:endSync>
                <p:childTnLst>
                  <p:par>
                    <p:cTn id="84" fill="hold">
                      <p:stCondLst>
                        <p:cond delay="0"/>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96"/>
                                        </p:tgtEl>
                                      </p:cBhvr>
                                    </p:animEffect>
                                    <p:set>
                                      <p:cBhvr>
                                        <p:cTn id="88" dur="1" fill="hold">
                                          <p:stCondLst>
                                            <p:cond delay="499"/>
                                          </p:stCondLst>
                                        </p:cTn>
                                        <p:tgtEl>
                                          <p:spTgt spid="96"/>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95"/>
                                        </p:tgtEl>
                                      </p:cBhvr>
                                    </p:animEffect>
                                    <p:set>
                                      <p:cBhvr>
                                        <p:cTn id="91" dur="1" fill="hold">
                                          <p:stCondLst>
                                            <p:cond delay="499"/>
                                          </p:stCondLst>
                                        </p:cTn>
                                        <p:tgtEl>
                                          <p:spTgt spid="95"/>
                                        </p:tgtEl>
                                        <p:attrNameLst>
                                          <p:attrName>style.visibility</p:attrName>
                                        </p:attrNameLst>
                                      </p:cBhvr>
                                      <p:to>
                                        <p:strVal val="hidden"/>
                                      </p:to>
                                    </p:set>
                                  </p:childTnLst>
                                </p:cTn>
                              </p:par>
                            </p:childTnLst>
                          </p:cTn>
                        </p:par>
                      </p:childTnLst>
                    </p:cTn>
                  </p:par>
                </p:childTnLst>
              </p:cTn>
              <p:nextCondLst>
                <p:cond evt="onClick" delay="0">
                  <p:tgtEl>
                    <p:spTgt spid="96"/>
                  </p:tgtEl>
                </p:cond>
              </p:nextCondLst>
            </p:seq>
            <p:seq concurrent="1" nextAc="seek">
              <p:cTn id="92" restart="whenNotActive" fill="hold" evtFilter="cancelBubble" nodeType="interactiveSeq">
                <p:stCondLst>
                  <p:cond evt="onClick" delay="0">
                    <p:tgtEl>
                      <p:spTgt spid="98"/>
                    </p:tgtEl>
                  </p:cond>
                </p:stCondLst>
                <p:endSync evt="end" delay="0">
                  <p:rtn val="all"/>
                </p:endSync>
                <p:childTnLst>
                  <p:par>
                    <p:cTn id="93" fill="hold">
                      <p:stCondLst>
                        <p:cond delay="0"/>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00"/>
                                        </p:tgtEl>
                                        <p:attrNameLst>
                                          <p:attrName>style.visibility</p:attrName>
                                        </p:attrNameLst>
                                      </p:cBhvr>
                                      <p:to>
                                        <p:strVal val="visible"/>
                                      </p:to>
                                    </p:set>
                                    <p:animEffect transition="in" filter="fade">
                                      <p:cBhvr>
                                        <p:cTn id="97" dur="500"/>
                                        <p:tgtEl>
                                          <p:spTgt spid="100"/>
                                        </p:tgtEl>
                                      </p:cBhvr>
                                    </p:animEffect>
                                  </p:childTnLst>
                                </p:cTn>
                              </p:par>
                              <p:par>
                                <p:cTn id="98" presetID="10" presetClass="entr" presetSubtype="0" fill="hold" nodeType="withEffect">
                                  <p:stCondLst>
                                    <p:cond delay="0"/>
                                  </p:stCondLst>
                                  <p:childTnLst>
                                    <p:set>
                                      <p:cBhvr>
                                        <p:cTn id="99" dur="1" fill="hold">
                                          <p:stCondLst>
                                            <p:cond delay="0"/>
                                          </p:stCondLst>
                                        </p:cTn>
                                        <p:tgtEl>
                                          <p:spTgt spid="99"/>
                                        </p:tgtEl>
                                        <p:attrNameLst>
                                          <p:attrName>style.visibility</p:attrName>
                                        </p:attrNameLst>
                                      </p:cBhvr>
                                      <p:to>
                                        <p:strVal val="visible"/>
                                      </p:to>
                                    </p:set>
                                    <p:animEffect transition="in" filter="fade">
                                      <p:cBhvr>
                                        <p:cTn id="100" dur="500"/>
                                        <p:tgtEl>
                                          <p:spTgt spid="99"/>
                                        </p:tgtEl>
                                      </p:cBhvr>
                                    </p:animEffect>
                                  </p:childTnLst>
                                </p:cTn>
                              </p:par>
                            </p:childTnLst>
                          </p:cTn>
                        </p:par>
                      </p:childTnLst>
                    </p:cTn>
                  </p:par>
                </p:childTnLst>
              </p:cTn>
              <p:nextCondLst>
                <p:cond evt="onClick" delay="0">
                  <p:tgtEl>
                    <p:spTgt spid="98"/>
                  </p:tgtEl>
                </p:cond>
              </p:nextCondLst>
            </p:seq>
            <p:seq concurrent="1" nextAc="seek">
              <p:cTn id="101" restart="whenNotActive" fill="hold" evtFilter="cancelBubble" nodeType="interactiveSeq">
                <p:stCondLst>
                  <p:cond evt="onClick" delay="0">
                    <p:tgtEl>
                      <p:spTgt spid="100"/>
                    </p:tgtEl>
                  </p:cond>
                </p:stCondLst>
                <p:endSync evt="end" delay="0">
                  <p:rtn val="all"/>
                </p:endSync>
                <p:childTnLst>
                  <p:par>
                    <p:cTn id="102" fill="hold">
                      <p:stCondLst>
                        <p:cond delay="0"/>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500"/>
                                        <p:tgtEl>
                                          <p:spTgt spid="100"/>
                                        </p:tgtEl>
                                      </p:cBhvr>
                                    </p:animEffect>
                                    <p:set>
                                      <p:cBhvr>
                                        <p:cTn id="106" dur="1" fill="hold">
                                          <p:stCondLst>
                                            <p:cond delay="499"/>
                                          </p:stCondLst>
                                        </p:cTn>
                                        <p:tgtEl>
                                          <p:spTgt spid="100"/>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99"/>
                                        </p:tgtEl>
                                      </p:cBhvr>
                                    </p:animEffect>
                                    <p:set>
                                      <p:cBhvr>
                                        <p:cTn id="109" dur="1" fill="hold">
                                          <p:stCondLst>
                                            <p:cond delay="499"/>
                                          </p:stCondLst>
                                        </p:cTn>
                                        <p:tgtEl>
                                          <p:spTgt spid="99"/>
                                        </p:tgtEl>
                                        <p:attrNameLst>
                                          <p:attrName>style.visibility</p:attrName>
                                        </p:attrNameLst>
                                      </p:cBhvr>
                                      <p:to>
                                        <p:strVal val="hidden"/>
                                      </p:to>
                                    </p:set>
                                  </p:childTnLst>
                                </p:cTn>
                              </p:par>
                            </p:childTnLst>
                          </p:cTn>
                        </p:par>
                      </p:childTnLst>
                    </p:cTn>
                  </p:par>
                </p:childTnLst>
              </p:cTn>
              <p:nextCondLst>
                <p:cond evt="onClick" delay="0">
                  <p:tgtEl>
                    <p:spTgt spid="100"/>
                  </p:tgtEl>
                </p:cond>
              </p:nextCondLst>
            </p:seq>
            <p:seq concurrent="1" nextAc="seek">
              <p:cTn id="110" restart="whenNotActive" fill="hold" evtFilter="cancelBubble" nodeType="interactiveSeq">
                <p:stCondLst>
                  <p:cond evt="onClick" delay="0">
                    <p:tgtEl>
                      <p:spTgt spid="104"/>
                    </p:tgtEl>
                  </p:cond>
                </p:stCondLst>
                <p:endSync evt="end" delay="0">
                  <p:rtn val="all"/>
                </p:endSync>
                <p:childTnLst>
                  <p:par>
                    <p:cTn id="111" fill="hold">
                      <p:stCondLst>
                        <p:cond delay="0"/>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102"/>
                                        </p:tgtEl>
                                        <p:attrNameLst>
                                          <p:attrName>style.visibility</p:attrName>
                                        </p:attrNameLst>
                                      </p:cBhvr>
                                      <p:to>
                                        <p:strVal val="visible"/>
                                      </p:to>
                                    </p:set>
                                    <p:animEffect transition="in" filter="fade">
                                      <p:cBhvr>
                                        <p:cTn id="115" dur="500"/>
                                        <p:tgtEl>
                                          <p:spTgt spid="102"/>
                                        </p:tgtEl>
                                      </p:cBhvr>
                                    </p:animEffect>
                                  </p:childTnLst>
                                </p:cTn>
                              </p:par>
                              <p:par>
                                <p:cTn id="116" presetID="10" presetClass="entr" presetSubtype="0" fill="hold" nodeType="withEffect">
                                  <p:stCondLst>
                                    <p:cond delay="0"/>
                                  </p:stCondLst>
                                  <p:childTnLst>
                                    <p:set>
                                      <p:cBhvr>
                                        <p:cTn id="117" dur="1" fill="hold">
                                          <p:stCondLst>
                                            <p:cond delay="0"/>
                                          </p:stCondLst>
                                        </p:cTn>
                                        <p:tgtEl>
                                          <p:spTgt spid="103"/>
                                        </p:tgtEl>
                                        <p:attrNameLst>
                                          <p:attrName>style.visibility</p:attrName>
                                        </p:attrNameLst>
                                      </p:cBhvr>
                                      <p:to>
                                        <p:strVal val="visible"/>
                                      </p:to>
                                    </p:set>
                                    <p:animEffect transition="in" filter="fade">
                                      <p:cBhvr>
                                        <p:cTn id="118" dur="500"/>
                                        <p:tgtEl>
                                          <p:spTgt spid="103"/>
                                        </p:tgtEl>
                                      </p:cBhvr>
                                    </p:animEffect>
                                  </p:childTnLst>
                                </p:cTn>
                              </p:par>
                            </p:childTnLst>
                          </p:cTn>
                        </p:par>
                      </p:childTnLst>
                    </p:cTn>
                  </p:par>
                </p:childTnLst>
              </p:cTn>
              <p:nextCondLst>
                <p:cond evt="onClick" delay="0">
                  <p:tgtEl>
                    <p:spTgt spid="104"/>
                  </p:tgtEl>
                </p:cond>
              </p:nextCondLst>
            </p:seq>
            <p:seq concurrent="1" nextAc="seek">
              <p:cTn id="119" restart="whenNotActive" fill="hold" evtFilter="cancelBubble" nodeType="interactiveSeq">
                <p:stCondLst>
                  <p:cond evt="onClick" delay="0">
                    <p:tgtEl>
                      <p:spTgt spid="103"/>
                    </p:tgtEl>
                  </p:cond>
                </p:stCondLst>
                <p:endSync evt="end" delay="0">
                  <p:rtn val="all"/>
                </p:endSync>
                <p:childTnLst>
                  <p:par>
                    <p:cTn id="120" fill="hold">
                      <p:stCondLst>
                        <p:cond delay="0"/>
                      </p:stCondLst>
                      <p:childTnLst>
                        <p:par>
                          <p:cTn id="121" fill="hold">
                            <p:stCondLst>
                              <p:cond delay="0"/>
                            </p:stCondLst>
                            <p:childTnLst>
                              <p:par>
                                <p:cTn id="122" presetID="10" presetClass="exit" presetSubtype="0" fill="hold" nodeType="clickEffect">
                                  <p:stCondLst>
                                    <p:cond delay="0"/>
                                  </p:stCondLst>
                                  <p:childTnLst>
                                    <p:animEffect transition="out" filter="fade">
                                      <p:cBhvr>
                                        <p:cTn id="123" dur="500"/>
                                        <p:tgtEl>
                                          <p:spTgt spid="102"/>
                                        </p:tgtEl>
                                      </p:cBhvr>
                                    </p:animEffect>
                                    <p:set>
                                      <p:cBhvr>
                                        <p:cTn id="124" dur="1" fill="hold">
                                          <p:stCondLst>
                                            <p:cond delay="499"/>
                                          </p:stCondLst>
                                        </p:cTn>
                                        <p:tgtEl>
                                          <p:spTgt spid="102"/>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103"/>
                                        </p:tgtEl>
                                      </p:cBhvr>
                                    </p:animEffect>
                                    <p:set>
                                      <p:cBhvr>
                                        <p:cTn id="127" dur="1" fill="hold">
                                          <p:stCondLst>
                                            <p:cond delay="499"/>
                                          </p:stCondLst>
                                        </p:cTn>
                                        <p:tgtEl>
                                          <p:spTgt spid="103"/>
                                        </p:tgtEl>
                                        <p:attrNameLst>
                                          <p:attrName>style.visibility</p:attrName>
                                        </p:attrNameLst>
                                      </p:cBhvr>
                                      <p:to>
                                        <p:strVal val="hidden"/>
                                      </p:to>
                                    </p:set>
                                  </p:childTnLst>
                                </p:cTn>
                              </p:par>
                            </p:childTnLst>
                          </p:cTn>
                        </p:par>
                      </p:childTnLst>
                    </p:cTn>
                  </p:par>
                </p:childTnLst>
              </p:cTn>
              <p:nextCondLst>
                <p:cond evt="onClick" delay="0">
                  <p:tgtEl>
                    <p:spTgt spid="10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996"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7669003" y="4260201"/>
            <a:ext cx="3504815" cy="1988186"/>
          </a:xfrm>
          <a:custGeom>
            <a:avLst/>
            <a:gdLst/>
            <a:ahLst/>
            <a:cxnLst/>
            <a:rect l="l" t="t" r="r" b="b"/>
            <a:pathLst>
              <a:path w="3504815" h="1988186">
                <a:moveTo>
                  <a:pt x="0" y="0"/>
                </a:moveTo>
                <a:lnTo>
                  <a:pt x="3504814" y="0"/>
                </a:lnTo>
                <a:lnTo>
                  <a:pt x="3504814" y="1988186"/>
                </a:lnTo>
                <a:lnTo>
                  <a:pt x="0" y="1988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rot="1012010">
            <a:off x="8203656" y="714465"/>
            <a:ext cx="2373564" cy="2041265"/>
          </a:xfrm>
          <a:custGeom>
            <a:avLst/>
            <a:gdLst/>
            <a:ahLst/>
            <a:cxnLst/>
            <a:rect l="l" t="t" r="r" b="b"/>
            <a:pathLst>
              <a:path w="2373564" h="2041265">
                <a:moveTo>
                  <a:pt x="0" y="0"/>
                </a:moveTo>
                <a:lnTo>
                  <a:pt x="2373564" y="0"/>
                </a:lnTo>
                <a:lnTo>
                  <a:pt x="2373564" y="2041265"/>
                </a:lnTo>
                <a:lnTo>
                  <a:pt x="0" y="20412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Freeform 5"/>
          <p:cNvSpPr/>
          <p:nvPr/>
        </p:nvSpPr>
        <p:spPr>
          <a:xfrm rot="1012010">
            <a:off x="8178256" y="625138"/>
            <a:ext cx="2373564" cy="2041265"/>
          </a:xfrm>
          <a:custGeom>
            <a:avLst/>
            <a:gdLst/>
            <a:ahLst/>
            <a:cxnLst/>
            <a:rect l="l" t="t" r="r" b="b"/>
            <a:pathLst>
              <a:path w="2373564" h="2041265">
                <a:moveTo>
                  <a:pt x="0" y="0"/>
                </a:moveTo>
                <a:lnTo>
                  <a:pt x="2373564" y="0"/>
                </a:lnTo>
                <a:lnTo>
                  <a:pt x="2373564" y="2041265"/>
                </a:lnTo>
                <a:lnTo>
                  <a:pt x="0" y="20412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6" name="Freeform 6"/>
          <p:cNvSpPr/>
          <p:nvPr/>
        </p:nvSpPr>
        <p:spPr>
          <a:xfrm rot="286315">
            <a:off x="5073217" y="2896064"/>
            <a:ext cx="2120421" cy="1993196"/>
          </a:xfrm>
          <a:custGeom>
            <a:avLst/>
            <a:gdLst/>
            <a:ahLst/>
            <a:cxnLst/>
            <a:rect l="l" t="t" r="r" b="b"/>
            <a:pathLst>
              <a:path w="2120421" h="1993196">
                <a:moveTo>
                  <a:pt x="0" y="0"/>
                </a:moveTo>
                <a:lnTo>
                  <a:pt x="2120421" y="0"/>
                </a:lnTo>
                <a:lnTo>
                  <a:pt x="2120421" y="1993195"/>
                </a:lnTo>
                <a:lnTo>
                  <a:pt x="0" y="19931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MX"/>
          </a:p>
        </p:txBody>
      </p:sp>
      <p:sp>
        <p:nvSpPr>
          <p:cNvPr id="7" name="Freeform 7"/>
          <p:cNvSpPr/>
          <p:nvPr/>
        </p:nvSpPr>
        <p:spPr>
          <a:xfrm rot="-5400000">
            <a:off x="6328410" y="4658654"/>
            <a:ext cx="1231849" cy="1345263"/>
          </a:xfrm>
          <a:custGeom>
            <a:avLst/>
            <a:gdLst/>
            <a:ahLst/>
            <a:cxnLst/>
            <a:rect l="l" t="t" r="r" b="b"/>
            <a:pathLst>
              <a:path w="1231849" h="1345263">
                <a:moveTo>
                  <a:pt x="0" y="0"/>
                </a:moveTo>
                <a:lnTo>
                  <a:pt x="1231849" y="0"/>
                </a:lnTo>
                <a:lnTo>
                  <a:pt x="1231849" y="1345263"/>
                </a:lnTo>
                <a:lnTo>
                  <a:pt x="0" y="134526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MX"/>
          </a:p>
        </p:txBody>
      </p:sp>
      <p:sp>
        <p:nvSpPr>
          <p:cNvPr id="8" name="Freeform 8"/>
          <p:cNvSpPr/>
          <p:nvPr/>
        </p:nvSpPr>
        <p:spPr>
          <a:xfrm rot="286315">
            <a:off x="5004507" y="2815971"/>
            <a:ext cx="2120421" cy="1993196"/>
          </a:xfrm>
          <a:custGeom>
            <a:avLst/>
            <a:gdLst/>
            <a:ahLst/>
            <a:cxnLst/>
            <a:rect l="l" t="t" r="r" b="b"/>
            <a:pathLst>
              <a:path w="2120421" h="1993196">
                <a:moveTo>
                  <a:pt x="0" y="0"/>
                </a:moveTo>
                <a:lnTo>
                  <a:pt x="2120421" y="0"/>
                </a:lnTo>
                <a:lnTo>
                  <a:pt x="2120421" y="1993196"/>
                </a:lnTo>
                <a:lnTo>
                  <a:pt x="0" y="19931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a:p>
        </p:txBody>
      </p:sp>
      <p:sp>
        <p:nvSpPr>
          <p:cNvPr id="9" name="Freeform 9"/>
          <p:cNvSpPr/>
          <p:nvPr/>
        </p:nvSpPr>
        <p:spPr>
          <a:xfrm rot="286315">
            <a:off x="8156203" y="7602876"/>
            <a:ext cx="2407659" cy="2263199"/>
          </a:xfrm>
          <a:custGeom>
            <a:avLst/>
            <a:gdLst/>
            <a:ahLst/>
            <a:cxnLst/>
            <a:rect l="l" t="t" r="r" b="b"/>
            <a:pathLst>
              <a:path w="2407659" h="2263199">
                <a:moveTo>
                  <a:pt x="0" y="0"/>
                </a:moveTo>
                <a:lnTo>
                  <a:pt x="2407659" y="0"/>
                </a:lnTo>
                <a:lnTo>
                  <a:pt x="2407659" y="2263199"/>
                </a:lnTo>
                <a:lnTo>
                  <a:pt x="0" y="22631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MX"/>
          </a:p>
        </p:txBody>
      </p:sp>
      <p:sp>
        <p:nvSpPr>
          <p:cNvPr id="10" name="Freeform 10"/>
          <p:cNvSpPr/>
          <p:nvPr/>
        </p:nvSpPr>
        <p:spPr>
          <a:xfrm rot="286315">
            <a:off x="8078185" y="7511934"/>
            <a:ext cx="2407659" cy="2263199"/>
          </a:xfrm>
          <a:custGeom>
            <a:avLst/>
            <a:gdLst/>
            <a:ahLst/>
            <a:cxnLst/>
            <a:rect l="l" t="t" r="r" b="b"/>
            <a:pathLst>
              <a:path w="2407659" h="2263199">
                <a:moveTo>
                  <a:pt x="0" y="0"/>
                </a:moveTo>
                <a:lnTo>
                  <a:pt x="2407659" y="0"/>
                </a:lnTo>
                <a:lnTo>
                  <a:pt x="2407659" y="2263199"/>
                </a:lnTo>
                <a:lnTo>
                  <a:pt x="0" y="226319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a:p>
        </p:txBody>
      </p:sp>
      <p:sp>
        <p:nvSpPr>
          <p:cNvPr id="11" name="Freeform 11"/>
          <p:cNvSpPr/>
          <p:nvPr/>
        </p:nvSpPr>
        <p:spPr>
          <a:xfrm rot="-127537">
            <a:off x="12105308" y="2873838"/>
            <a:ext cx="1921813" cy="1806504"/>
          </a:xfrm>
          <a:custGeom>
            <a:avLst/>
            <a:gdLst/>
            <a:ahLst/>
            <a:cxnLst/>
            <a:rect l="l" t="t" r="r" b="b"/>
            <a:pathLst>
              <a:path w="1921813" h="1806504">
                <a:moveTo>
                  <a:pt x="0" y="0"/>
                </a:moveTo>
                <a:lnTo>
                  <a:pt x="1921813" y="0"/>
                </a:lnTo>
                <a:lnTo>
                  <a:pt x="1921813" y="1806504"/>
                </a:lnTo>
                <a:lnTo>
                  <a:pt x="0" y="18065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MX"/>
          </a:p>
        </p:txBody>
      </p:sp>
      <p:sp>
        <p:nvSpPr>
          <p:cNvPr id="12" name="Freeform 12"/>
          <p:cNvSpPr/>
          <p:nvPr/>
        </p:nvSpPr>
        <p:spPr>
          <a:xfrm rot="-127537">
            <a:off x="12034767" y="2809251"/>
            <a:ext cx="1921813" cy="1806504"/>
          </a:xfrm>
          <a:custGeom>
            <a:avLst/>
            <a:gdLst/>
            <a:ahLst/>
            <a:cxnLst/>
            <a:rect l="l" t="t" r="r" b="b"/>
            <a:pathLst>
              <a:path w="1921813" h="1806504">
                <a:moveTo>
                  <a:pt x="0" y="0"/>
                </a:moveTo>
                <a:lnTo>
                  <a:pt x="1921813" y="0"/>
                </a:lnTo>
                <a:lnTo>
                  <a:pt x="1921813" y="1806504"/>
                </a:lnTo>
                <a:lnTo>
                  <a:pt x="0" y="180650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MX"/>
          </a:p>
        </p:txBody>
      </p:sp>
      <p:sp>
        <p:nvSpPr>
          <p:cNvPr id="13" name="Freeform 13"/>
          <p:cNvSpPr/>
          <p:nvPr/>
        </p:nvSpPr>
        <p:spPr>
          <a:xfrm>
            <a:off x="7616966" y="4150855"/>
            <a:ext cx="3504815" cy="1988186"/>
          </a:xfrm>
          <a:custGeom>
            <a:avLst/>
            <a:gdLst/>
            <a:ahLst/>
            <a:cxnLst/>
            <a:rect l="l" t="t" r="r" b="b"/>
            <a:pathLst>
              <a:path w="3504815" h="1988186">
                <a:moveTo>
                  <a:pt x="0" y="0"/>
                </a:moveTo>
                <a:lnTo>
                  <a:pt x="3504814" y="0"/>
                </a:lnTo>
                <a:lnTo>
                  <a:pt x="3504814" y="1988186"/>
                </a:lnTo>
                <a:lnTo>
                  <a:pt x="0" y="198818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s-MX"/>
          </a:p>
        </p:txBody>
      </p:sp>
      <p:sp>
        <p:nvSpPr>
          <p:cNvPr id="14" name="Freeform 14"/>
          <p:cNvSpPr/>
          <p:nvPr/>
        </p:nvSpPr>
        <p:spPr>
          <a:xfrm rot="2700000">
            <a:off x="10614684" y="1650478"/>
            <a:ext cx="1684625" cy="844418"/>
          </a:xfrm>
          <a:custGeom>
            <a:avLst/>
            <a:gdLst/>
            <a:ahLst/>
            <a:cxnLst/>
            <a:rect l="l" t="t" r="r" b="b"/>
            <a:pathLst>
              <a:path w="1684625" h="844418">
                <a:moveTo>
                  <a:pt x="0" y="0"/>
                </a:moveTo>
                <a:lnTo>
                  <a:pt x="1684626" y="0"/>
                </a:lnTo>
                <a:lnTo>
                  <a:pt x="1684626" y="844419"/>
                </a:lnTo>
                <a:lnTo>
                  <a:pt x="0" y="84441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s-MX"/>
          </a:p>
        </p:txBody>
      </p:sp>
      <p:sp>
        <p:nvSpPr>
          <p:cNvPr id="15" name="TextBox 15"/>
          <p:cNvSpPr txBox="1"/>
          <p:nvPr/>
        </p:nvSpPr>
        <p:spPr>
          <a:xfrm>
            <a:off x="8195079" y="1140436"/>
            <a:ext cx="2251889" cy="1590791"/>
          </a:xfrm>
          <a:prstGeom prst="rect">
            <a:avLst/>
          </a:prstGeom>
        </p:spPr>
        <p:txBody>
          <a:bodyPr lIns="0" tIns="0" rIns="0" bIns="0" rtlCol="0" anchor="t">
            <a:spAutoFit/>
          </a:bodyPr>
          <a:lstStyle/>
          <a:p>
            <a:pPr algn="ctr">
              <a:lnSpc>
                <a:spcPts val="2876"/>
              </a:lnSpc>
            </a:pPr>
            <a:r>
              <a:rPr lang="en-US" sz="2054">
                <a:solidFill>
                  <a:srgbClr val="000000"/>
                </a:solidFill>
                <a:latin typeface="Archivo Narrow"/>
                <a:ea typeface="Archivo Narrow"/>
                <a:cs typeface="Archivo Narrow"/>
                <a:sym typeface="Archivo Narrow"/>
              </a:rPr>
              <a:t>DEFINICIÓN</a:t>
            </a:r>
          </a:p>
          <a:p>
            <a:pPr algn="ctr">
              <a:lnSpc>
                <a:spcPts val="2876"/>
              </a:lnSpc>
            </a:pPr>
            <a:r>
              <a:rPr lang="en-US" sz="2054">
                <a:solidFill>
                  <a:srgbClr val="000000"/>
                </a:solidFill>
                <a:latin typeface="Archivo Narrow"/>
                <a:ea typeface="Archivo Narrow"/>
                <a:cs typeface="Archivo Narrow"/>
                <a:sym typeface="Archivo Narrow"/>
              </a:rPr>
              <a:t> DE VARIABLES Y CONSTANTES</a:t>
            </a:r>
          </a:p>
          <a:p>
            <a:pPr algn="ctr">
              <a:lnSpc>
                <a:spcPts val="4180"/>
              </a:lnSpc>
            </a:pPr>
            <a:endParaRPr lang="en-US" sz="2054">
              <a:solidFill>
                <a:srgbClr val="000000"/>
              </a:solidFill>
              <a:latin typeface="Archivo Narrow"/>
              <a:ea typeface="Archivo Narrow"/>
              <a:cs typeface="Archivo Narrow"/>
              <a:sym typeface="Archivo Narrow"/>
            </a:endParaRPr>
          </a:p>
        </p:txBody>
      </p:sp>
      <p:sp>
        <p:nvSpPr>
          <p:cNvPr id="16" name="Freeform 16"/>
          <p:cNvSpPr/>
          <p:nvPr/>
        </p:nvSpPr>
        <p:spPr>
          <a:xfrm rot="7709823" flipV="1">
            <a:off x="6364085" y="1605833"/>
            <a:ext cx="1817568" cy="911056"/>
          </a:xfrm>
          <a:custGeom>
            <a:avLst/>
            <a:gdLst/>
            <a:ahLst/>
            <a:cxnLst/>
            <a:rect l="l" t="t" r="r" b="b"/>
            <a:pathLst>
              <a:path w="1817568" h="911056">
                <a:moveTo>
                  <a:pt x="0" y="911056"/>
                </a:moveTo>
                <a:lnTo>
                  <a:pt x="1817569" y="911056"/>
                </a:lnTo>
                <a:lnTo>
                  <a:pt x="1817569" y="0"/>
                </a:lnTo>
                <a:lnTo>
                  <a:pt x="0" y="0"/>
                </a:lnTo>
                <a:lnTo>
                  <a:pt x="0" y="911056"/>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s-MX"/>
          </a:p>
        </p:txBody>
      </p:sp>
      <p:sp>
        <p:nvSpPr>
          <p:cNvPr id="17" name="Freeform 17"/>
          <p:cNvSpPr/>
          <p:nvPr/>
        </p:nvSpPr>
        <p:spPr>
          <a:xfrm rot="-5400000" flipH="1" flipV="1">
            <a:off x="8747082" y="2762332"/>
            <a:ext cx="1235912" cy="1259712"/>
          </a:xfrm>
          <a:custGeom>
            <a:avLst/>
            <a:gdLst/>
            <a:ahLst/>
            <a:cxnLst/>
            <a:rect l="l" t="t" r="r" b="b"/>
            <a:pathLst>
              <a:path w="1235912" h="1259712">
                <a:moveTo>
                  <a:pt x="1235911" y="1259711"/>
                </a:moveTo>
                <a:lnTo>
                  <a:pt x="0" y="1259711"/>
                </a:lnTo>
                <a:lnTo>
                  <a:pt x="0" y="0"/>
                </a:lnTo>
                <a:lnTo>
                  <a:pt x="1235911" y="0"/>
                </a:lnTo>
                <a:lnTo>
                  <a:pt x="1235911" y="1259711"/>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s-MX"/>
          </a:p>
        </p:txBody>
      </p:sp>
      <p:sp>
        <p:nvSpPr>
          <p:cNvPr id="18" name="Freeform 18"/>
          <p:cNvSpPr/>
          <p:nvPr/>
        </p:nvSpPr>
        <p:spPr>
          <a:xfrm rot="-5400000">
            <a:off x="8747082" y="6127140"/>
            <a:ext cx="1235912" cy="1259712"/>
          </a:xfrm>
          <a:custGeom>
            <a:avLst/>
            <a:gdLst/>
            <a:ahLst/>
            <a:cxnLst/>
            <a:rect l="l" t="t" r="r" b="b"/>
            <a:pathLst>
              <a:path w="1235912" h="1259712">
                <a:moveTo>
                  <a:pt x="0" y="0"/>
                </a:moveTo>
                <a:lnTo>
                  <a:pt x="1235911" y="0"/>
                </a:lnTo>
                <a:lnTo>
                  <a:pt x="1235911" y="1259712"/>
                </a:lnTo>
                <a:lnTo>
                  <a:pt x="0" y="125971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s-MX"/>
          </a:p>
        </p:txBody>
      </p:sp>
      <p:sp>
        <p:nvSpPr>
          <p:cNvPr id="19" name="TextBox 19"/>
          <p:cNvSpPr txBox="1"/>
          <p:nvPr/>
        </p:nvSpPr>
        <p:spPr>
          <a:xfrm>
            <a:off x="5226485" y="3659676"/>
            <a:ext cx="1676465" cy="397702"/>
          </a:xfrm>
          <a:prstGeom prst="rect">
            <a:avLst/>
          </a:prstGeom>
        </p:spPr>
        <p:txBody>
          <a:bodyPr lIns="0" tIns="0" rIns="0" bIns="0" rtlCol="0" anchor="t">
            <a:spAutoFit/>
          </a:bodyPr>
          <a:lstStyle/>
          <a:p>
            <a:pPr algn="ctr">
              <a:lnSpc>
                <a:spcPts val="3168"/>
              </a:lnSpc>
            </a:pPr>
            <a:r>
              <a:rPr lang="en-US" sz="2262">
                <a:solidFill>
                  <a:srgbClr val="000000"/>
                </a:solidFill>
                <a:latin typeface="Archivo Narrow"/>
                <a:ea typeface="Archivo Narrow"/>
                <a:cs typeface="Archivo Narrow"/>
                <a:sym typeface="Archivo Narrow"/>
              </a:rPr>
              <a:t>ENTRADA</a:t>
            </a:r>
          </a:p>
        </p:txBody>
      </p:sp>
      <p:sp>
        <p:nvSpPr>
          <p:cNvPr id="20" name="TextBox 20"/>
          <p:cNvSpPr txBox="1"/>
          <p:nvPr/>
        </p:nvSpPr>
        <p:spPr>
          <a:xfrm>
            <a:off x="8158340" y="4667736"/>
            <a:ext cx="2183696" cy="917211"/>
          </a:xfrm>
          <a:prstGeom prst="rect">
            <a:avLst/>
          </a:prstGeom>
        </p:spPr>
        <p:txBody>
          <a:bodyPr lIns="0" tIns="0" rIns="0" bIns="0" rtlCol="0" anchor="t">
            <a:spAutoFit/>
          </a:bodyPr>
          <a:lstStyle/>
          <a:p>
            <a:pPr algn="ctr">
              <a:lnSpc>
                <a:spcPts val="2470"/>
              </a:lnSpc>
            </a:pPr>
            <a:r>
              <a:rPr lang="en-US" sz="1764">
                <a:solidFill>
                  <a:srgbClr val="000000"/>
                </a:solidFill>
                <a:latin typeface="Archivo Narrow"/>
                <a:ea typeface="Archivo Narrow"/>
                <a:cs typeface="Archivo Narrow"/>
                <a:sym typeface="Archivo Narrow"/>
              </a:rPr>
              <a:t>PROCESO</a:t>
            </a:r>
          </a:p>
          <a:p>
            <a:pPr algn="ctr">
              <a:lnSpc>
                <a:spcPts val="2470"/>
              </a:lnSpc>
            </a:pPr>
            <a:r>
              <a:rPr lang="en-US" sz="1764">
                <a:solidFill>
                  <a:srgbClr val="000000"/>
                </a:solidFill>
                <a:latin typeface="Archivo Narrow"/>
                <a:ea typeface="Archivo Narrow"/>
                <a:cs typeface="Archivo Narrow"/>
                <a:sym typeface="Archivo Narrow"/>
              </a:rPr>
              <a:t>ESTRUCTURAS DE CONTROL</a:t>
            </a:r>
          </a:p>
        </p:txBody>
      </p:sp>
      <p:sp>
        <p:nvSpPr>
          <p:cNvPr id="21" name="TextBox 21"/>
          <p:cNvSpPr txBox="1"/>
          <p:nvPr/>
        </p:nvSpPr>
        <p:spPr>
          <a:xfrm>
            <a:off x="12268566" y="3461225"/>
            <a:ext cx="1519440" cy="392992"/>
          </a:xfrm>
          <a:prstGeom prst="rect">
            <a:avLst/>
          </a:prstGeom>
        </p:spPr>
        <p:txBody>
          <a:bodyPr lIns="0" tIns="0" rIns="0" bIns="0" rtlCol="0" anchor="t">
            <a:spAutoFit/>
          </a:bodyPr>
          <a:lstStyle/>
          <a:p>
            <a:pPr algn="ctr">
              <a:lnSpc>
                <a:spcPts val="3101"/>
              </a:lnSpc>
            </a:pPr>
            <a:r>
              <a:rPr lang="en-US" sz="2215">
                <a:solidFill>
                  <a:srgbClr val="000000"/>
                </a:solidFill>
                <a:latin typeface="Archivo Narrow"/>
                <a:ea typeface="Archivo Narrow"/>
                <a:cs typeface="Archivo Narrow"/>
                <a:sym typeface="Archivo Narrow"/>
              </a:rPr>
              <a:t>SALIDA</a:t>
            </a:r>
          </a:p>
        </p:txBody>
      </p:sp>
      <p:sp>
        <p:nvSpPr>
          <p:cNvPr id="22" name="TextBox 22"/>
          <p:cNvSpPr txBox="1"/>
          <p:nvPr/>
        </p:nvSpPr>
        <p:spPr>
          <a:xfrm>
            <a:off x="8563130" y="8288722"/>
            <a:ext cx="1437769" cy="671523"/>
          </a:xfrm>
          <a:prstGeom prst="rect">
            <a:avLst/>
          </a:prstGeom>
        </p:spPr>
        <p:txBody>
          <a:bodyPr lIns="0" tIns="0" rIns="0" bIns="0" rtlCol="0" anchor="t">
            <a:spAutoFit/>
          </a:bodyPr>
          <a:lstStyle/>
          <a:p>
            <a:pPr algn="ctr">
              <a:lnSpc>
                <a:spcPts val="2717"/>
              </a:lnSpc>
            </a:pPr>
            <a:r>
              <a:rPr lang="en-US" sz="1940">
                <a:solidFill>
                  <a:srgbClr val="000000"/>
                </a:solidFill>
                <a:latin typeface="Archivo Narrow"/>
                <a:ea typeface="Archivo Narrow"/>
                <a:cs typeface="Archivo Narrow"/>
                <a:sym typeface="Archivo Narrow"/>
              </a:rPr>
              <a:t>CUERPO DEL ALGORITMO</a:t>
            </a:r>
          </a:p>
        </p:txBody>
      </p:sp>
      <p:sp>
        <p:nvSpPr>
          <p:cNvPr id="23" name="Freeform 23"/>
          <p:cNvSpPr/>
          <p:nvPr/>
        </p:nvSpPr>
        <p:spPr>
          <a:xfrm rot="-5400000" flipV="1">
            <a:off x="11284868" y="4581662"/>
            <a:ext cx="1231849" cy="1345263"/>
          </a:xfrm>
          <a:custGeom>
            <a:avLst/>
            <a:gdLst/>
            <a:ahLst/>
            <a:cxnLst/>
            <a:rect l="l" t="t" r="r" b="b"/>
            <a:pathLst>
              <a:path w="1231849" h="1345263">
                <a:moveTo>
                  <a:pt x="0" y="1345263"/>
                </a:moveTo>
                <a:lnTo>
                  <a:pt x="1231848" y="1345263"/>
                </a:lnTo>
                <a:lnTo>
                  <a:pt x="1231848" y="0"/>
                </a:lnTo>
                <a:lnTo>
                  <a:pt x="0" y="0"/>
                </a:lnTo>
                <a:lnTo>
                  <a:pt x="0" y="1345263"/>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MX"/>
          </a:p>
        </p:txBody>
      </p:sp>
      <p:sp>
        <p:nvSpPr>
          <p:cNvPr id="24" name="TextBox 24"/>
          <p:cNvSpPr txBox="1"/>
          <p:nvPr/>
        </p:nvSpPr>
        <p:spPr>
          <a:xfrm>
            <a:off x="2380685" y="210401"/>
            <a:ext cx="3325319" cy="1820200"/>
          </a:xfrm>
          <a:prstGeom prst="rect">
            <a:avLst/>
          </a:prstGeom>
        </p:spPr>
        <p:txBody>
          <a:bodyPr lIns="0" tIns="0" rIns="0" bIns="0" rtlCol="0" anchor="t">
            <a:spAutoFit/>
          </a:bodyPr>
          <a:lstStyle/>
          <a:p>
            <a:pPr algn="ctr">
              <a:lnSpc>
                <a:spcPts val="7245"/>
              </a:lnSpc>
            </a:pPr>
            <a:r>
              <a:rPr lang="en-US" sz="5175" b="1">
                <a:solidFill>
                  <a:srgbClr val="000000"/>
                </a:solidFill>
                <a:latin typeface="Archivo Narrow Bold"/>
                <a:ea typeface="Archivo Narrow Bold"/>
                <a:cs typeface="Archivo Narrow Bold"/>
                <a:sym typeface="Archivo Narrow Bold"/>
              </a:rPr>
              <a:t>Elementos a </a:t>
            </a:r>
          </a:p>
          <a:p>
            <a:pPr algn="ctr">
              <a:lnSpc>
                <a:spcPts val="7245"/>
              </a:lnSpc>
            </a:pPr>
            <a:r>
              <a:rPr lang="en-US" sz="5175" b="1">
                <a:solidFill>
                  <a:srgbClr val="000000"/>
                </a:solidFill>
                <a:latin typeface="Archivo Narrow Bold"/>
                <a:ea typeface="Archivo Narrow Bold"/>
                <a:cs typeface="Archivo Narrow Bold"/>
                <a:sym typeface="Archivo Narrow Bold"/>
              </a:rPr>
              <a:t>considerar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4385221" y="3771334"/>
            <a:ext cx="9517559" cy="1917687"/>
          </a:xfrm>
          <a:prstGeom prst="rect">
            <a:avLst/>
          </a:prstGeom>
        </p:spPr>
        <p:txBody>
          <a:bodyPr lIns="0" tIns="0" rIns="0" bIns="0" rtlCol="0" anchor="t">
            <a:spAutoFit/>
          </a:bodyPr>
          <a:lstStyle/>
          <a:p>
            <a:pPr algn="ctr">
              <a:lnSpc>
                <a:spcPts val="7700"/>
              </a:lnSpc>
            </a:pPr>
            <a:r>
              <a:rPr lang="en-US" sz="5500" b="1">
                <a:solidFill>
                  <a:srgbClr val="1800AD"/>
                </a:solidFill>
                <a:latin typeface="Archivo Narrow Bold"/>
                <a:ea typeface="Archivo Narrow Bold"/>
                <a:cs typeface="Archivo Narrow Bold"/>
                <a:sym typeface="Archivo Narrow Bold"/>
              </a:rPr>
              <a:t>1.2 Representación de algoritmos: </a:t>
            </a:r>
          </a:p>
          <a:p>
            <a:pPr algn="ctr">
              <a:lnSpc>
                <a:spcPts val="7700"/>
              </a:lnSpc>
            </a:pPr>
            <a:r>
              <a:rPr lang="en-US" sz="5500" b="1">
                <a:solidFill>
                  <a:srgbClr val="1800AD"/>
                </a:solidFill>
                <a:latin typeface="Archivo Narrow Bold"/>
                <a:ea typeface="Archivo Narrow Bold"/>
                <a:cs typeface="Archivo Narrow Bold"/>
                <a:sym typeface="Archivo Narrow Bold"/>
              </a:rPr>
              <a:t>gráfica y pseudocódigo.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4724400" y="4819097"/>
            <a:ext cx="1710197" cy="1486317"/>
          </a:xfrm>
          <a:custGeom>
            <a:avLst/>
            <a:gdLst/>
            <a:ahLst/>
            <a:cxnLst/>
            <a:rect l="l" t="t" r="r" b="b"/>
            <a:pathLst>
              <a:path w="1710197" h="1486317">
                <a:moveTo>
                  <a:pt x="0" y="0"/>
                </a:moveTo>
                <a:lnTo>
                  <a:pt x="1710198" y="0"/>
                </a:lnTo>
                <a:lnTo>
                  <a:pt x="1710198" y="1486317"/>
                </a:lnTo>
                <a:lnTo>
                  <a:pt x="0" y="1486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11962623" y="4891109"/>
            <a:ext cx="1485122" cy="1549938"/>
          </a:xfrm>
          <a:custGeom>
            <a:avLst/>
            <a:gdLst/>
            <a:ahLst/>
            <a:cxnLst/>
            <a:rect l="l" t="t" r="r" b="b"/>
            <a:pathLst>
              <a:path w="1485122" h="1549938">
                <a:moveTo>
                  <a:pt x="0" y="0"/>
                </a:moveTo>
                <a:lnTo>
                  <a:pt x="1485122" y="0"/>
                </a:lnTo>
                <a:lnTo>
                  <a:pt x="1485122" y="1549938"/>
                </a:lnTo>
                <a:lnTo>
                  <a:pt x="0" y="15499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5" name="TextBox 5"/>
          <p:cNvSpPr txBox="1"/>
          <p:nvPr/>
        </p:nvSpPr>
        <p:spPr>
          <a:xfrm>
            <a:off x="4497463" y="878180"/>
            <a:ext cx="8576965"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Formas de expresar un algoritmo</a:t>
            </a:r>
          </a:p>
        </p:txBody>
      </p:sp>
      <p:sp>
        <p:nvSpPr>
          <p:cNvPr id="6" name="TextBox 6"/>
          <p:cNvSpPr txBox="1"/>
          <p:nvPr/>
        </p:nvSpPr>
        <p:spPr>
          <a:xfrm>
            <a:off x="3644109" y="6447682"/>
            <a:ext cx="3889831" cy="804545"/>
          </a:xfrm>
          <a:prstGeom prst="rect">
            <a:avLst/>
          </a:prstGeom>
        </p:spPr>
        <p:txBody>
          <a:bodyPr lIns="0" tIns="0" rIns="0" bIns="0" rtlCol="0" anchor="t">
            <a:spAutoFit/>
          </a:bodyPr>
          <a:lstStyle/>
          <a:p>
            <a:pPr algn="ctr">
              <a:lnSpc>
                <a:spcPts val="6580"/>
              </a:lnSpc>
            </a:pPr>
            <a:r>
              <a:rPr lang="en-US" sz="4700" b="1">
                <a:solidFill>
                  <a:srgbClr val="000000"/>
                </a:solidFill>
                <a:latin typeface="Archivo Narrow Bold"/>
                <a:ea typeface="Archivo Narrow Bold"/>
                <a:cs typeface="Archivo Narrow Bold"/>
                <a:sym typeface="Archivo Narrow Bold"/>
              </a:rPr>
              <a:t>Pseudocodigo</a:t>
            </a:r>
          </a:p>
        </p:txBody>
      </p:sp>
      <p:sp>
        <p:nvSpPr>
          <p:cNvPr id="8" name="TextBox 8"/>
          <p:cNvSpPr txBox="1"/>
          <p:nvPr/>
        </p:nvSpPr>
        <p:spPr>
          <a:xfrm>
            <a:off x="10325075" y="6503845"/>
            <a:ext cx="5092255" cy="804545"/>
          </a:xfrm>
          <a:prstGeom prst="rect">
            <a:avLst/>
          </a:prstGeom>
        </p:spPr>
        <p:txBody>
          <a:bodyPr lIns="0" tIns="0" rIns="0" bIns="0" rtlCol="0" anchor="t">
            <a:spAutoFit/>
          </a:bodyPr>
          <a:lstStyle/>
          <a:p>
            <a:pPr algn="ctr">
              <a:lnSpc>
                <a:spcPts val="6580"/>
              </a:lnSpc>
            </a:pPr>
            <a:r>
              <a:rPr lang="en-US" sz="4700" b="1" dirty="0" err="1">
                <a:solidFill>
                  <a:srgbClr val="000000"/>
                </a:solidFill>
                <a:latin typeface="Archivo Narrow Bold"/>
                <a:ea typeface="Archivo Narrow Bold"/>
                <a:cs typeface="Archivo Narrow Bold"/>
                <a:sym typeface="Archivo Narrow Bold"/>
              </a:rPr>
              <a:t>Diagramas</a:t>
            </a:r>
            <a:r>
              <a:rPr lang="en-US" sz="4700" b="1" dirty="0">
                <a:solidFill>
                  <a:srgbClr val="000000"/>
                </a:solidFill>
                <a:latin typeface="Archivo Narrow Bold"/>
                <a:ea typeface="Archivo Narrow Bold"/>
                <a:cs typeface="Archivo Narrow Bold"/>
                <a:sym typeface="Archivo Narrow Bold"/>
              </a:rPr>
              <a:t> de </a:t>
            </a:r>
            <a:r>
              <a:rPr lang="en-US" sz="4700" b="1" dirty="0" err="1">
                <a:solidFill>
                  <a:srgbClr val="000000"/>
                </a:solidFill>
                <a:latin typeface="Archivo Narrow Bold"/>
                <a:ea typeface="Archivo Narrow Bold"/>
                <a:cs typeface="Archivo Narrow Bold"/>
                <a:sym typeface="Archivo Narrow Bold"/>
              </a:rPr>
              <a:t>flujo</a:t>
            </a:r>
            <a:endParaRPr lang="en-US" sz="4700" b="1" dirty="0">
              <a:solidFill>
                <a:srgbClr val="000000"/>
              </a:solidFill>
              <a:latin typeface="Archivo Narrow Bold"/>
              <a:ea typeface="Archivo Narrow Bold"/>
              <a:cs typeface="Archivo Narrow Bold"/>
              <a:sym typeface="Archivo Narrow Bold"/>
            </a:endParaRPr>
          </a:p>
        </p:txBody>
      </p:sp>
      <p:pic>
        <p:nvPicPr>
          <p:cNvPr id="10" name="Imagen 9">
            <a:extLst>
              <a:ext uri="{FF2B5EF4-FFF2-40B4-BE49-F238E27FC236}">
                <a16:creationId xmlns:a16="http://schemas.microsoft.com/office/drawing/2014/main" id="{A9A59963-80D2-049B-FE9F-E46D1028FC1C}"/>
              </a:ext>
            </a:extLst>
          </p:cNvPr>
          <p:cNvPicPr>
            <a:picLocks noChangeAspect="1"/>
          </p:cNvPicPr>
          <p:nvPr/>
        </p:nvPicPr>
        <p:blipFill>
          <a:blip r:embed="rId7"/>
          <a:stretch>
            <a:fillRect/>
          </a:stretch>
        </p:blipFill>
        <p:spPr>
          <a:xfrm>
            <a:off x="2220970" y="1128084"/>
            <a:ext cx="6717056" cy="3821028"/>
          </a:xfrm>
          <a:prstGeom prst="rect">
            <a:avLst/>
          </a:prstGeom>
        </p:spPr>
      </p:pic>
      <p:pic>
        <p:nvPicPr>
          <p:cNvPr id="11" name="Imagen 10" descr="Icono&#10;&#10;El contenido generado por IA puede ser incorrecto.">
            <a:extLst>
              <a:ext uri="{FF2B5EF4-FFF2-40B4-BE49-F238E27FC236}">
                <a16:creationId xmlns:a16="http://schemas.microsoft.com/office/drawing/2014/main" id="{C197C862-84FD-EA65-7D1B-B3DB2091EB1D}"/>
              </a:ext>
            </a:extLst>
          </p:cNvPr>
          <p:cNvPicPr>
            <a:picLocks noChangeAspect="1"/>
          </p:cNvPicPr>
          <p:nvPr/>
        </p:nvPicPr>
        <p:blipFill>
          <a:blip r:embed="rId8" cstate="print">
            <a:extLst>
              <a:ext uri="{28A0092B-C50C-407E-A947-70E740481C1C}">
                <a14:useLocalDpi xmlns:a14="http://schemas.microsoft.com/office/drawing/2010/main" val="0"/>
              </a:ext>
            </a:extLst>
          </a:blip>
          <a:srcRect l="30377" t="16327" r="30874" b="16452"/>
          <a:stretch>
            <a:fillRect/>
          </a:stretch>
        </p:blipFill>
        <p:spPr>
          <a:xfrm rot="21315163">
            <a:off x="5084473" y="7433807"/>
            <a:ext cx="990049" cy="966096"/>
          </a:xfrm>
          <a:prstGeom prst="ellipse">
            <a:avLst/>
          </a:prstGeom>
        </p:spPr>
      </p:pic>
      <p:pic>
        <p:nvPicPr>
          <p:cNvPr id="12" name="Picture 6" descr="X png cruzar png transparente antecedentes 38341441 PNG">
            <a:extLst>
              <a:ext uri="{FF2B5EF4-FFF2-40B4-BE49-F238E27FC236}">
                <a16:creationId xmlns:a16="http://schemas.microsoft.com/office/drawing/2014/main" id="{B80FC535-E9A0-72A8-B53B-CC5CA871337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632" t="12307" r="12449" b="12307"/>
          <a:stretch>
            <a:fillRect/>
          </a:stretch>
        </p:blipFill>
        <p:spPr bwMode="auto">
          <a:xfrm>
            <a:off x="8582413" y="878180"/>
            <a:ext cx="594285" cy="590126"/>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29A6B5FD-C44A-60D1-1719-6A4CFC43B74F}"/>
              </a:ext>
            </a:extLst>
          </p:cNvPr>
          <p:cNvPicPr>
            <a:picLocks noChangeAspect="1"/>
          </p:cNvPicPr>
          <p:nvPr/>
        </p:nvPicPr>
        <p:blipFill>
          <a:blip r:embed="rId10"/>
          <a:stretch>
            <a:fillRect/>
          </a:stretch>
        </p:blipFill>
        <p:spPr>
          <a:xfrm>
            <a:off x="9945459" y="891714"/>
            <a:ext cx="5471871" cy="3999395"/>
          </a:xfrm>
          <a:prstGeom prst="rect">
            <a:avLst/>
          </a:prstGeom>
        </p:spPr>
      </p:pic>
      <p:pic>
        <p:nvPicPr>
          <p:cNvPr id="14" name="Picture 6" descr="X png cruzar png transparente antecedentes 38341441 PNG">
            <a:extLst>
              <a:ext uri="{FF2B5EF4-FFF2-40B4-BE49-F238E27FC236}">
                <a16:creationId xmlns:a16="http://schemas.microsoft.com/office/drawing/2014/main" id="{785E4DA4-4842-59EE-F639-9B9BC1EF7D1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632" t="12307" r="12449" b="12307"/>
          <a:stretch>
            <a:fillRect/>
          </a:stretch>
        </p:blipFill>
        <p:spPr bwMode="auto">
          <a:xfrm>
            <a:off x="15053778" y="741126"/>
            <a:ext cx="594285" cy="59012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descr="Icono&#10;&#10;El contenido generado por IA puede ser incorrecto.">
            <a:extLst>
              <a:ext uri="{FF2B5EF4-FFF2-40B4-BE49-F238E27FC236}">
                <a16:creationId xmlns:a16="http://schemas.microsoft.com/office/drawing/2014/main" id="{5AF95A95-8F06-CA0E-9AF3-CA6D14ECE434}"/>
              </a:ext>
            </a:extLst>
          </p:cNvPr>
          <p:cNvPicPr>
            <a:picLocks noChangeAspect="1"/>
          </p:cNvPicPr>
          <p:nvPr/>
        </p:nvPicPr>
        <p:blipFill>
          <a:blip r:embed="rId8" cstate="print">
            <a:extLst>
              <a:ext uri="{28A0092B-C50C-407E-A947-70E740481C1C}">
                <a14:useLocalDpi xmlns:a14="http://schemas.microsoft.com/office/drawing/2010/main" val="0"/>
              </a:ext>
            </a:extLst>
          </a:blip>
          <a:srcRect l="30377" t="16327" r="30874" b="16452"/>
          <a:stretch>
            <a:fillRect/>
          </a:stretch>
        </p:blipFill>
        <p:spPr>
          <a:xfrm rot="21315163">
            <a:off x="12210160" y="7291538"/>
            <a:ext cx="990049" cy="966096"/>
          </a:xfrm>
          <a:prstGeom prst="ellipse">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nextCondLst>
                <p:cond evt="onClick" delay="0">
                  <p:tgtEl>
                    <p:spTgt spid="11"/>
                  </p:tgtEl>
                </p:cond>
              </p:nextCondLst>
            </p:seq>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nextCondLst>
                <p:cond evt="onClick" delay="0">
                  <p:tgtEl>
                    <p:spTgt spid="15"/>
                  </p:tgtEl>
                </p:cond>
              </p:nextCondLst>
            </p:seq>
            <p:seq concurrent="1" nextAc="seek">
              <p:cTn id="29" restart="whenNotActive" fill="hold" evtFilter="cancelBubble" nodeType="interactiveSeq">
                <p:stCondLst>
                  <p:cond evt="onClick" delay="0">
                    <p:tgtEl>
                      <p:spTgt spid="14"/>
                    </p:tgtEl>
                  </p:cond>
                </p:stCondLst>
                <p:endSync evt="end" delay="0">
                  <p:rtn val="all"/>
                </p:endSync>
                <p:childTnLst>
                  <p:par>
                    <p:cTn id="30" fill="hold">
                      <p:stCondLst>
                        <p:cond delay="0"/>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4437662" y="2284400"/>
            <a:ext cx="9412676" cy="5718200"/>
          </a:xfrm>
          <a:custGeom>
            <a:avLst/>
            <a:gdLst/>
            <a:ahLst/>
            <a:cxnLst/>
            <a:rect l="l" t="t" r="r" b="b"/>
            <a:pathLst>
              <a:path w="9412676" h="5718200">
                <a:moveTo>
                  <a:pt x="0" y="0"/>
                </a:moveTo>
                <a:lnTo>
                  <a:pt x="9412676" y="0"/>
                </a:lnTo>
                <a:lnTo>
                  <a:pt x="9412676" y="5718200"/>
                </a:lnTo>
                <a:lnTo>
                  <a:pt x="0" y="5718200"/>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5873901" y="1376236"/>
            <a:ext cx="5928271"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Pseudocodigo ejemplo</a:t>
            </a:r>
          </a:p>
        </p:txBody>
      </p:sp>
      <p:pic>
        <p:nvPicPr>
          <p:cNvPr id="5" name="Picture 4" descr="Zoom en lupa - Iconos Interfaz de usuario y Gestos">
            <a:extLst>
              <a:ext uri="{FF2B5EF4-FFF2-40B4-BE49-F238E27FC236}">
                <a16:creationId xmlns:a16="http://schemas.microsoft.com/office/drawing/2014/main" id="{CB5F539D-D99D-D641-2C4B-B18383B37D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53" t="31250" r="26562" b="31515"/>
          <a:stretch>
            <a:fillRect/>
          </a:stretch>
        </p:blipFill>
        <p:spPr bwMode="auto">
          <a:xfrm>
            <a:off x="10648021" y="5143500"/>
            <a:ext cx="1143000" cy="907741"/>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3">
            <a:extLst>
              <a:ext uri="{FF2B5EF4-FFF2-40B4-BE49-F238E27FC236}">
                <a16:creationId xmlns:a16="http://schemas.microsoft.com/office/drawing/2014/main" id="{8E80D943-6BF8-09CC-FF00-8904F7D04505}"/>
              </a:ext>
            </a:extLst>
          </p:cNvPr>
          <p:cNvSpPr/>
          <p:nvPr/>
        </p:nvSpPr>
        <p:spPr>
          <a:xfrm>
            <a:off x="2053462" y="332112"/>
            <a:ext cx="14939137" cy="9459588"/>
          </a:xfrm>
          <a:custGeom>
            <a:avLst/>
            <a:gdLst/>
            <a:ahLst/>
            <a:cxnLst/>
            <a:rect l="l" t="t" r="r" b="b"/>
            <a:pathLst>
              <a:path w="9412676" h="5718200">
                <a:moveTo>
                  <a:pt x="0" y="0"/>
                </a:moveTo>
                <a:lnTo>
                  <a:pt x="9412676" y="0"/>
                </a:lnTo>
                <a:lnTo>
                  <a:pt x="9412676" y="5718200"/>
                </a:lnTo>
                <a:lnTo>
                  <a:pt x="0" y="5718200"/>
                </a:lnTo>
                <a:lnTo>
                  <a:pt x="0" y="0"/>
                </a:lnTo>
                <a:close/>
              </a:path>
            </a:pathLst>
          </a:custGeom>
          <a:blipFill>
            <a:blip r:embed="rId3"/>
            <a:stretch>
              <a:fillRect/>
            </a:stretch>
          </a:blipFill>
        </p:spPr>
        <p:txBody>
          <a:bodyPr/>
          <a:lstStyle/>
          <a:p>
            <a:endParaRPr lang="es-MX"/>
          </a:p>
        </p:txBody>
      </p:sp>
      <p:pic>
        <p:nvPicPr>
          <p:cNvPr id="9" name="Picture 6" descr="X png cruzar png transparente antecedentes 38341441 PNG">
            <a:extLst>
              <a:ext uri="{FF2B5EF4-FFF2-40B4-BE49-F238E27FC236}">
                <a16:creationId xmlns:a16="http://schemas.microsoft.com/office/drawing/2014/main" id="{3B6E3D42-1607-5968-A458-08E255870AE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632" t="12307" r="12449" b="12307"/>
          <a:stretch>
            <a:fillRect/>
          </a:stretch>
        </p:blipFill>
        <p:spPr bwMode="auto">
          <a:xfrm>
            <a:off x="16112481" y="317345"/>
            <a:ext cx="1066354" cy="10588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8" grpId="0" animBg="1"/>
      <p:bldP spid="8"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1394</Words>
  <Application>Microsoft Office PowerPoint</Application>
  <PresentationFormat>Personalizado</PresentationFormat>
  <Paragraphs>158</Paragraphs>
  <Slides>33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Archivo Narrow Bold</vt:lpstr>
      <vt:lpstr>Calibri</vt:lpstr>
      <vt:lpstr>Archivo Narrow</vt:lpstr>
      <vt:lpstr>Arial</vt:lpstr>
      <vt:lpstr>DM Sans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1</dc:title>
  <cp:lastModifiedBy>a16576</cp:lastModifiedBy>
  <cp:revision>7</cp:revision>
  <dcterms:created xsi:type="dcterms:W3CDTF">2006-08-16T00:00:00Z</dcterms:created>
  <dcterms:modified xsi:type="dcterms:W3CDTF">2025-11-18T05:36:44Z</dcterms:modified>
  <dc:identifier>DAGyKXK3nFg</dc:identifier>
</cp:coreProperties>
</file>